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85.jpg" ContentType="image/jpeg"/>
  <Override PartName="/ppt/media/image86.jpg" ContentType="image/jpeg"/>
  <Override PartName="/ppt/media/image87.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499" r:id="rId2"/>
    <p:sldId id="503" r:id="rId3"/>
    <p:sldId id="505" r:id="rId4"/>
    <p:sldId id="258" r:id="rId5"/>
    <p:sldId id="500" r:id="rId6"/>
    <p:sldId id="401" r:id="rId7"/>
    <p:sldId id="504" r:id="rId8"/>
    <p:sldId id="429" r:id="rId9"/>
    <p:sldId id="411" r:id="rId10"/>
    <p:sldId id="392" r:id="rId11"/>
    <p:sldId id="393" r:id="rId12"/>
    <p:sldId id="394" r:id="rId13"/>
    <p:sldId id="395" r:id="rId14"/>
    <p:sldId id="263" r:id="rId15"/>
    <p:sldId id="435" r:id="rId16"/>
    <p:sldId id="321" r:id="rId17"/>
    <p:sldId id="289" r:id="rId18"/>
    <p:sldId id="274" r:id="rId19"/>
    <p:sldId id="397" r:id="rId20"/>
    <p:sldId id="436" r:id="rId21"/>
    <p:sldId id="277" r:id="rId22"/>
    <p:sldId id="396" r:id="rId23"/>
    <p:sldId id="425" r:id="rId24"/>
    <p:sldId id="424" r:id="rId25"/>
    <p:sldId id="426" r:id="rId26"/>
    <p:sldId id="407" r:id="rId27"/>
    <p:sldId id="432" r:id="rId28"/>
    <p:sldId id="433" r:id="rId29"/>
    <p:sldId id="434" r:id="rId30"/>
    <p:sldId id="50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hini Shinde" userId="0af6b625-4e5e-43d8-8e9b-7cc005bd5c76" providerId="ADAL" clId="{A76D9332-AA58-4788-8B62-E3C7E9305C52}"/>
    <pc:docChg chg="undo custSel modSld">
      <pc:chgData name="Rohini Shinde" userId="0af6b625-4e5e-43d8-8e9b-7cc005bd5c76" providerId="ADAL" clId="{A76D9332-AA58-4788-8B62-E3C7E9305C52}" dt="2024-04-29T04:49:21.508" v="36" actId="1076"/>
      <pc:docMkLst>
        <pc:docMk/>
      </pc:docMkLst>
      <pc:sldChg chg="modSp">
        <pc:chgData name="Rohini Shinde" userId="0af6b625-4e5e-43d8-8e9b-7cc005bd5c76" providerId="ADAL" clId="{A76D9332-AA58-4788-8B62-E3C7E9305C52}" dt="2024-04-18T10:24:01.132" v="35"/>
        <pc:sldMkLst>
          <pc:docMk/>
          <pc:sldMk cId="0" sldId="258"/>
        </pc:sldMkLst>
        <pc:picChg chg="mod">
          <ac:chgData name="Rohini Shinde" userId="0af6b625-4e5e-43d8-8e9b-7cc005bd5c76" providerId="ADAL" clId="{A76D9332-AA58-4788-8B62-E3C7E9305C52}" dt="2024-04-18T10:24:01.132" v="35"/>
          <ac:picMkLst>
            <pc:docMk/>
            <pc:sldMk cId="0" sldId="258"/>
            <ac:picMk id="27" creationId="{476F9A58-1E27-CFBE-968B-43F80E5A68EE}"/>
          </ac:picMkLst>
        </pc:picChg>
      </pc:sldChg>
      <pc:sldChg chg="addSp delSp modSp mod">
        <pc:chgData name="Rohini Shinde" userId="0af6b625-4e5e-43d8-8e9b-7cc005bd5c76" providerId="ADAL" clId="{A76D9332-AA58-4788-8B62-E3C7E9305C52}" dt="2024-04-29T04:49:21.508" v="36" actId="1076"/>
        <pc:sldMkLst>
          <pc:docMk/>
          <pc:sldMk cId="1884278601" sldId="499"/>
        </pc:sldMkLst>
        <pc:spChg chg="del mod">
          <ac:chgData name="Rohini Shinde" userId="0af6b625-4e5e-43d8-8e9b-7cc005bd5c76" providerId="ADAL" clId="{A76D9332-AA58-4788-8B62-E3C7E9305C52}" dt="2024-04-18T10:20:35.362" v="16"/>
          <ac:spMkLst>
            <pc:docMk/>
            <pc:sldMk cId="1884278601" sldId="499"/>
            <ac:spMk id="6" creationId="{52B66BF2-63D0-E705-3A7A-63A5F4CF45C3}"/>
          </ac:spMkLst>
        </pc:spChg>
        <pc:spChg chg="mod">
          <ac:chgData name="Rohini Shinde" userId="0af6b625-4e5e-43d8-8e9b-7cc005bd5c76" providerId="ADAL" clId="{A76D9332-AA58-4788-8B62-E3C7E9305C52}" dt="2024-04-18T10:20:21.305" v="10" actId="1076"/>
          <ac:spMkLst>
            <pc:docMk/>
            <pc:sldMk cId="1884278601" sldId="499"/>
            <ac:spMk id="8" creationId="{196A4696-805F-0777-47EA-E577B9199E6E}"/>
          </ac:spMkLst>
        </pc:spChg>
        <pc:picChg chg="add mod">
          <ac:chgData name="Rohini Shinde" userId="0af6b625-4e5e-43d8-8e9b-7cc005bd5c76" providerId="ADAL" clId="{A76D9332-AA58-4788-8B62-E3C7E9305C52}" dt="2024-04-29T04:49:21.508" v="36" actId="1076"/>
          <ac:picMkLst>
            <pc:docMk/>
            <pc:sldMk cId="1884278601" sldId="499"/>
            <ac:picMk id="4" creationId="{24CF2D43-8A92-C7AD-7BB5-F051E212D023}"/>
          </ac:picMkLst>
        </pc:picChg>
        <pc:picChg chg="mod">
          <ac:chgData name="Rohini Shinde" userId="0af6b625-4e5e-43d8-8e9b-7cc005bd5c76" providerId="ADAL" clId="{A76D9332-AA58-4788-8B62-E3C7E9305C52}" dt="2024-04-18T10:20:48.233" v="33" actId="1076"/>
          <ac:picMkLst>
            <pc:docMk/>
            <pc:sldMk cId="1884278601" sldId="499"/>
            <ac:picMk id="7" creationId="{5953754F-59B4-68AB-4ED1-0D3D35BFD03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2A3EB-908D-4116-ABBB-7C45D9378A19}" type="datetimeFigureOut">
              <a:rPr lang="en-US" smtClean="0"/>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65347-5374-4609-998D-1054E6006917}" type="slidenum">
              <a:rPr lang="en-US" smtClean="0"/>
              <a:t>‹#›</a:t>
            </a:fld>
            <a:endParaRPr lang="en-US"/>
          </a:p>
        </p:txBody>
      </p:sp>
    </p:spTree>
    <p:extLst>
      <p:ext uri="{BB962C8B-B14F-4D97-AF65-F5344CB8AC3E}">
        <p14:creationId xmlns:p14="http://schemas.microsoft.com/office/powerpoint/2010/main" val="2317053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955DA5-F00D-4683-8151-F89A4D52412C}" type="slidenum">
              <a:rPr lang="en-US" smtClean="0"/>
              <a:t>4</a:t>
            </a:fld>
            <a:endParaRPr lang="en-US"/>
          </a:p>
        </p:txBody>
      </p:sp>
    </p:spTree>
    <p:extLst>
      <p:ext uri="{BB962C8B-B14F-4D97-AF65-F5344CB8AC3E}">
        <p14:creationId xmlns:p14="http://schemas.microsoft.com/office/powerpoint/2010/main" val="154462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98654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D00B-8C34-55B5-D062-8E273FA415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1F1D24-E6F6-AE72-A6F3-2EF6C6665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E2B4F4-43DD-D9A1-BF78-9A0D8A88541C}"/>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5" name="Footer Placeholder 4">
            <a:extLst>
              <a:ext uri="{FF2B5EF4-FFF2-40B4-BE49-F238E27FC236}">
                <a16:creationId xmlns:a16="http://schemas.microsoft.com/office/drawing/2014/main" id="{FBDBE54B-4355-1239-41CE-BE976EAB77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32007-3743-F7A5-E0FA-A1BF0405929D}"/>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33931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C421-E2BE-B2E4-6383-39E5FCC23A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0F3EC9-0CAE-828E-C85B-4B6AE9CFE7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D8493-F0C8-5C52-7105-6E6CF9D4DB38}"/>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5" name="Footer Placeholder 4">
            <a:extLst>
              <a:ext uri="{FF2B5EF4-FFF2-40B4-BE49-F238E27FC236}">
                <a16:creationId xmlns:a16="http://schemas.microsoft.com/office/drawing/2014/main" id="{3A8B758C-F6B7-06D0-529F-8E9A04D8A6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8F0FC-8821-95F9-C114-01C9D5B1797A}"/>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2876042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8617-BAB9-743E-5165-5DAE4213C8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C08C43-FF78-D4B0-1A8D-7B5942F750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33759-E4CF-4261-DDF2-4AEAA36265CC}"/>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5" name="Footer Placeholder 4">
            <a:extLst>
              <a:ext uri="{FF2B5EF4-FFF2-40B4-BE49-F238E27FC236}">
                <a16:creationId xmlns:a16="http://schemas.microsoft.com/office/drawing/2014/main" id="{9CCF597D-8FF0-FEBB-FE6D-C15FE3D15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788B8-3714-BF2F-074F-875A1553A581}"/>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2139872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49140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BB32-AA8F-8DA0-74D4-C030BC72FB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F1EA4-A6DF-FB4B-7E50-1899BAE189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F4684-DD1E-DD72-6989-0C56C80AD45B}"/>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5" name="Footer Placeholder 4">
            <a:extLst>
              <a:ext uri="{FF2B5EF4-FFF2-40B4-BE49-F238E27FC236}">
                <a16:creationId xmlns:a16="http://schemas.microsoft.com/office/drawing/2014/main" id="{41922A9D-44B1-9343-8B12-58DDE5429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F8D1E-91E1-43C0-404D-5DB05C9F145E}"/>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352024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75F6-3EF4-BA70-6D32-A4A964242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E0BCD9-C0CC-75C7-B59D-A801632F41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44DE0-144D-13E6-C70E-67A5F264E176}"/>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5" name="Footer Placeholder 4">
            <a:extLst>
              <a:ext uri="{FF2B5EF4-FFF2-40B4-BE49-F238E27FC236}">
                <a16:creationId xmlns:a16="http://schemas.microsoft.com/office/drawing/2014/main" id="{1A6FDA17-17F1-E617-2872-E4F927BB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FCB0F-EFA6-D9A4-7BF9-4648DC71B90E}"/>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2752065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40CF9-72E7-A71F-8183-D262F0CAC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9FB69-DB86-5846-730B-946F228FC8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EA2070-508D-300F-CBB2-50C332DAD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0CE0EF-12E2-A3D0-FCE8-ED5A5E596D70}"/>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6" name="Footer Placeholder 5">
            <a:extLst>
              <a:ext uri="{FF2B5EF4-FFF2-40B4-BE49-F238E27FC236}">
                <a16:creationId xmlns:a16="http://schemas.microsoft.com/office/drawing/2014/main" id="{F678A6D7-0999-3AC8-6D0C-57712EB27C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6B151-28F3-8849-42C0-F96A78BD7F2E}"/>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26600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5CED4-0FAF-DBBC-7C3A-C822C7CDCD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FD0219-1F94-B6DA-72DC-42DDF29F93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083F11-8C87-F0DC-BC17-4A9783E09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4AE88F-B4CD-9461-FCE9-2A49FE6B2C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D0184-304E-5F47-D823-BC35E5F9B4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A857C2-CFC5-563F-CD1A-02250082098E}"/>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8" name="Footer Placeholder 7">
            <a:extLst>
              <a:ext uri="{FF2B5EF4-FFF2-40B4-BE49-F238E27FC236}">
                <a16:creationId xmlns:a16="http://schemas.microsoft.com/office/drawing/2014/main" id="{3FCA7140-09F1-9DCC-4A8C-87F5D251D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F2CE3A-7263-4DE3-8DB6-4E1E50EF763C}"/>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79469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3651-73C7-D37B-6373-BE8A8C504D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AB6479-56BC-B814-CB2F-983E020DC8AF}"/>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4" name="Footer Placeholder 3">
            <a:extLst>
              <a:ext uri="{FF2B5EF4-FFF2-40B4-BE49-F238E27FC236}">
                <a16:creationId xmlns:a16="http://schemas.microsoft.com/office/drawing/2014/main" id="{8D9E5E29-AB0E-432B-7D8B-99E79C2E3F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A0BA89-040E-2C77-DDBB-AEA567409E31}"/>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319953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D0A29E-1FB0-A625-655F-0FB2CBE228B3}"/>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3" name="Footer Placeholder 2">
            <a:extLst>
              <a:ext uri="{FF2B5EF4-FFF2-40B4-BE49-F238E27FC236}">
                <a16:creationId xmlns:a16="http://schemas.microsoft.com/office/drawing/2014/main" id="{98569699-0BF9-7CFA-3512-0B3930B901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D0115A-6279-758E-A6B5-80B0FC45D18C}"/>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31422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CDF5-42A4-00C4-9DC7-14A60CCFF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D3569-4E1C-2BD3-02EC-B1078CC6C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B56F38-5D14-72B9-2856-048542B45E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9395B-0FDD-A611-0C5B-BED35AEC0D58}"/>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6" name="Footer Placeholder 5">
            <a:extLst>
              <a:ext uri="{FF2B5EF4-FFF2-40B4-BE49-F238E27FC236}">
                <a16:creationId xmlns:a16="http://schemas.microsoft.com/office/drawing/2014/main" id="{869CABE5-B2CD-BAE6-8D50-90A3FF2FB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8C4661-2B30-3825-F01E-B7C340F87A31}"/>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300269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6C5B-87BF-1B71-521B-4A675C00D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9D4DFC-C640-0E0A-3626-7297C22F4C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E6734D-9D42-11AF-1AFD-2583C099E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581AE5-BF86-5F4F-B0CB-C627912629A8}"/>
              </a:ext>
            </a:extLst>
          </p:cNvPr>
          <p:cNvSpPr>
            <a:spLocks noGrp="1"/>
          </p:cNvSpPr>
          <p:nvPr>
            <p:ph type="dt" sz="half" idx="10"/>
          </p:nvPr>
        </p:nvSpPr>
        <p:spPr/>
        <p:txBody>
          <a:bodyPr/>
          <a:lstStyle/>
          <a:p>
            <a:fld id="{73B64430-866D-4BAB-8CAD-323E70DFDD30}" type="datetimeFigureOut">
              <a:rPr lang="en-US" smtClean="0"/>
              <a:t>4/29/2024</a:t>
            </a:fld>
            <a:endParaRPr lang="en-US"/>
          </a:p>
        </p:txBody>
      </p:sp>
      <p:sp>
        <p:nvSpPr>
          <p:cNvPr id="6" name="Footer Placeholder 5">
            <a:extLst>
              <a:ext uri="{FF2B5EF4-FFF2-40B4-BE49-F238E27FC236}">
                <a16:creationId xmlns:a16="http://schemas.microsoft.com/office/drawing/2014/main" id="{1793E6DE-DEB2-D6BE-E473-0ACEE4456C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CC6CC4-82C5-0064-075E-E1808D20CC00}"/>
              </a:ext>
            </a:extLst>
          </p:cNvPr>
          <p:cNvSpPr>
            <a:spLocks noGrp="1"/>
          </p:cNvSpPr>
          <p:nvPr>
            <p:ph type="sldNum" sz="quarter" idx="12"/>
          </p:nvPr>
        </p:nvSpPr>
        <p:spPr/>
        <p:txBody>
          <a:bodyPr/>
          <a:lstStyle/>
          <a:p>
            <a:fld id="{9DD84BC8-33FD-4199-B2DA-2B80C3995372}" type="slidenum">
              <a:rPr lang="en-US" smtClean="0"/>
              <a:t>‹#›</a:t>
            </a:fld>
            <a:endParaRPr lang="en-US"/>
          </a:p>
        </p:txBody>
      </p:sp>
    </p:spTree>
    <p:extLst>
      <p:ext uri="{BB962C8B-B14F-4D97-AF65-F5344CB8AC3E}">
        <p14:creationId xmlns:p14="http://schemas.microsoft.com/office/powerpoint/2010/main" val="358637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D5229-252E-4B3F-D19B-73BCB693F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A95759-5EAD-BFF2-1BFF-E83A15B9D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560D0-CA3F-3515-DB72-F18EE843B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B64430-866D-4BAB-8CAD-323E70DFDD30}" type="datetimeFigureOut">
              <a:rPr lang="en-US" smtClean="0"/>
              <a:t>4/29/2024</a:t>
            </a:fld>
            <a:endParaRPr lang="en-US"/>
          </a:p>
        </p:txBody>
      </p:sp>
      <p:sp>
        <p:nvSpPr>
          <p:cNvPr id="5" name="Footer Placeholder 4">
            <a:extLst>
              <a:ext uri="{FF2B5EF4-FFF2-40B4-BE49-F238E27FC236}">
                <a16:creationId xmlns:a16="http://schemas.microsoft.com/office/drawing/2014/main" id="{25DA5A04-A349-2C5E-1CAB-8819F44E84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ACFB97-61D1-9F93-D7C6-21853C250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D84BC8-33FD-4199-B2DA-2B80C3995372}" type="slidenum">
              <a:rPr lang="en-US" smtClean="0"/>
              <a:t>‹#›</a:t>
            </a:fld>
            <a:endParaRPr lang="en-US"/>
          </a:p>
        </p:txBody>
      </p:sp>
    </p:spTree>
    <p:extLst>
      <p:ext uri="{BB962C8B-B14F-4D97-AF65-F5344CB8AC3E}">
        <p14:creationId xmlns:p14="http://schemas.microsoft.com/office/powerpoint/2010/main" val="3924554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30.png"/><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46.sv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75.png"/><Relationship Id="rId3" Type="http://schemas.openxmlformats.org/officeDocument/2006/relationships/image" Target="../media/image81.png"/><Relationship Id="rId7" Type="http://schemas.openxmlformats.org/officeDocument/2006/relationships/image" Target="../media/image45.png"/><Relationship Id="rId12" Type="http://schemas.openxmlformats.org/officeDocument/2006/relationships/image" Target="../media/image87.jp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6.jpg"/><Relationship Id="rId5" Type="http://schemas.openxmlformats.org/officeDocument/2006/relationships/image" Target="../media/image83.png"/><Relationship Id="rId10" Type="http://schemas.openxmlformats.org/officeDocument/2006/relationships/image" Target="../media/image85.jpg"/><Relationship Id="rId4" Type="http://schemas.openxmlformats.org/officeDocument/2006/relationships/image" Target="../media/image82.jpe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30.png"/><Relationship Id="rId3" Type="http://schemas.openxmlformats.org/officeDocument/2006/relationships/image" Target="../media/image45.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46.svg"/><Relationship Id="rId9" Type="http://schemas.openxmlformats.org/officeDocument/2006/relationships/image" Target="../media/image92.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mailto:helpdesk@digisol.com" TargetMode="Externa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02.png"/><Relationship Id="rId5" Type="http://schemas.openxmlformats.org/officeDocument/2006/relationships/image" Target="../media/image99.png"/><Relationship Id="rId10" Type="http://schemas.openxmlformats.org/officeDocument/2006/relationships/image" Target="../media/image30.png"/><Relationship Id="rId4" Type="http://schemas.openxmlformats.org/officeDocument/2006/relationships/image" Target="../media/image98.png"/><Relationship Id="rId9" Type="http://schemas.openxmlformats.org/officeDocument/2006/relationships/image" Target="../media/image46.svg"/></Relationships>
</file>

<file path=ppt/slides/_rels/slide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0.png"/><Relationship Id="rId2" Type="http://schemas.openxmlformats.org/officeDocument/2006/relationships/hyperlink" Target="https://ditt.digisol.com/" TargetMode="External"/><Relationship Id="rId1" Type="http://schemas.openxmlformats.org/officeDocument/2006/relationships/slideLayout" Target="../slideLayouts/slideLayout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1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hyperlink" Target="https://cashkaro.digisol.com/" TargetMode="External"/><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113.png"/><Relationship Id="rId4" Type="http://schemas.openxmlformats.org/officeDocument/2006/relationships/image" Target="../media/image112.png"/></Relationships>
</file>

<file path=ppt/slides/_rels/slide2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jpg"/><Relationship Id="rId7" Type="http://schemas.openxmlformats.org/officeDocument/2006/relationships/image" Target="../media/image117.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www.youtube.com/channel/UCMsB9RqkGF8NCZDty4r2R-g" TargetMode="External"/><Relationship Id="rId5" Type="http://schemas.openxmlformats.org/officeDocument/2006/relationships/image" Target="../media/image116.jpg"/><Relationship Id="rId10" Type="http://schemas.openxmlformats.org/officeDocument/2006/relationships/image" Target="../media/image120.PNG"/><Relationship Id="rId4" Type="http://schemas.openxmlformats.org/officeDocument/2006/relationships/image" Target="../media/image115.jpg"/><Relationship Id="rId9" Type="http://schemas.openxmlformats.org/officeDocument/2006/relationships/image" Target="../media/image119.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1.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46.svg"/></Relationships>
</file>

<file path=ppt/slides/_rels/slide2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jpeg"/><Relationship Id="rId26" Type="http://schemas.openxmlformats.org/officeDocument/2006/relationships/image" Target="../media/image146.png"/><Relationship Id="rId3" Type="http://schemas.openxmlformats.org/officeDocument/2006/relationships/image" Target="../media/image123.pn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jpeg"/><Relationship Id="rId25" Type="http://schemas.openxmlformats.org/officeDocument/2006/relationships/image" Target="../media/image145.jpeg"/><Relationship Id="rId2" Type="http://schemas.openxmlformats.org/officeDocument/2006/relationships/image" Target="../media/image122.png"/><Relationship Id="rId16" Type="http://schemas.openxmlformats.org/officeDocument/2006/relationships/image" Target="../media/image136.jpeg"/><Relationship Id="rId20" Type="http://schemas.openxmlformats.org/officeDocument/2006/relationships/image" Target="../media/image140.png"/><Relationship Id="rId29"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31.jpeg"/><Relationship Id="rId24" Type="http://schemas.openxmlformats.org/officeDocument/2006/relationships/image" Target="../media/image144.png"/><Relationship Id="rId5" Type="http://schemas.openxmlformats.org/officeDocument/2006/relationships/image" Target="../media/image125.png"/><Relationship Id="rId15" Type="http://schemas.openxmlformats.org/officeDocument/2006/relationships/image" Target="../media/image135.png"/><Relationship Id="rId23" Type="http://schemas.openxmlformats.org/officeDocument/2006/relationships/image" Target="../media/image143.png"/><Relationship Id="rId28" Type="http://schemas.openxmlformats.org/officeDocument/2006/relationships/image" Target="../media/image148.jpeg"/><Relationship Id="rId10" Type="http://schemas.openxmlformats.org/officeDocument/2006/relationships/image" Target="../media/image130.png"/><Relationship Id="rId19" Type="http://schemas.openxmlformats.org/officeDocument/2006/relationships/image" Target="../media/image139.png"/><Relationship Id="rId31" Type="http://schemas.openxmlformats.org/officeDocument/2006/relationships/image" Target="../media/image46.sv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jpeg"/><Relationship Id="rId22" Type="http://schemas.openxmlformats.org/officeDocument/2006/relationships/image" Target="../media/image142.jpeg"/><Relationship Id="rId27" Type="http://schemas.openxmlformats.org/officeDocument/2006/relationships/image" Target="../media/image147.jpeg"/><Relationship Id="rId30"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jpeg"/><Relationship Id="rId18" Type="http://schemas.openxmlformats.org/officeDocument/2006/relationships/image" Target="../media/image165.png"/><Relationship Id="rId3" Type="http://schemas.openxmlformats.org/officeDocument/2006/relationships/image" Target="../media/image150.jpeg"/><Relationship Id="rId21" Type="http://schemas.openxmlformats.org/officeDocument/2006/relationships/image" Target="../media/image45.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 Type="http://schemas.openxmlformats.org/officeDocument/2006/relationships/image" Target="../media/image122.png"/><Relationship Id="rId16" Type="http://schemas.openxmlformats.org/officeDocument/2006/relationships/image" Target="../media/image163.png"/><Relationship Id="rId20" Type="http://schemas.openxmlformats.org/officeDocument/2006/relationships/image" Target="../media/image167.jpe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jpeg"/><Relationship Id="rId19" Type="http://schemas.openxmlformats.org/officeDocument/2006/relationships/image" Target="../media/image166.png"/><Relationship Id="rId4" Type="http://schemas.openxmlformats.org/officeDocument/2006/relationships/image" Target="../media/image151.png"/><Relationship Id="rId9" Type="http://schemas.openxmlformats.org/officeDocument/2006/relationships/image" Target="../media/image156.jpeg"/><Relationship Id="rId14" Type="http://schemas.openxmlformats.org/officeDocument/2006/relationships/image" Target="../media/image161.png"/><Relationship Id="rId22" Type="http://schemas.openxmlformats.org/officeDocument/2006/relationships/image" Target="../media/image46.svg"/></Relationships>
</file>

<file path=ppt/slides/_rels/slide25.xml.rels><?xml version="1.0" encoding="UTF-8" standalone="yes"?>
<Relationships xmlns="http://schemas.openxmlformats.org/package/2006/relationships"><Relationship Id="rId8" Type="http://schemas.openxmlformats.org/officeDocument/2006/relationships/image" Target="../media/image173.png"/><Relationship Id="rId13" Type="http://schemas.openxmlformats.org/officeDocument/2006/relationships/image" Target="../media/image178.jpeg"/><Relationship Id="rId18" Type="http://schemas.openxmlformats.org/officeDocument/2006/relationships/image" Target="../media/image182.png"/><Relationship Id="rId3" Type="http://schemas.openxmlformats.org/officeDocument/2006/relationships/image" Target="../media/image169.png"/><Relationship Id="rId21" Type="http://schemas.openxmlformats.org/officeDocument/2006/relationships/image" Target="../media/image184.jpeg"/><Relationship Id="rId7" Type="http://schemas.openxmlformats.org/officeDocument/2006/relationships/image" Target="../media/image139.png"/><Relationship Id="rId12" Type="http://schemas.openxmlformats.org/officeDocument/2006/relationships/image" Target="../media/image177.png"/><Relationship Id="rId17" Type="http://schemas.openxmlformats.org/officeDocument/2006/relationships/image" Target="../media/image181.png"/><Relationship Id="rId2" Type="http://schemas.openxmlformats.org/officeDocument/2006/relationships/image" Target="../media/image168.png"/><Relationship Id="rId16" Type="http://schemas.openxmlformats.org/officeDocument/2006/relationships/image" Target="../media/image180.png"/><Relationship Id="rId20" Type="http://schemas.openxmlformats.org/officeDocument/2006/relationships/image" Target="../media/image183.png"/><Relationship Id="rId1" Type="http://schemas.openxmlformats.org/officeDocument/2006/relationships/slideLayout" Target="../slideLayouts/slideLayout6.xml"/><Relationship Id="rId6" Type="http://schemas.openxmlformats.org/officeDocument/2006/relationships/image" Target="../media/image172.jpeg"/><Relationship Id="rId11" Type="http://schemas.openxmlformats.org/officeDocument/2006/relationships/image" Target="../media/image176.png"/><Relationship Id="rId5" Type="http://schemas.openxmlformats.org/officeDocument/2006/relationships/image" Target="../media/image171.jpeg"/><Relationship Id="rId15" Type="http://schemas.openxmlformats.org/officeDocument/2006/relationships/image" Target="../media/image179.png"/><Relationship Id="rId10" Type="http://schemas.openxmlformats.org/officeDocument/2006/relationships/image" Target="../media/image175.jpeg"/><Relationship Id="rId19" Type="http://schemas.openxmlformats.org/officeDocument/2006/relationships/image" Target="../media/image152.png"/><Relationship Id="rId4" Type="http://schemas.openxmlformats.org/officeDocument/2006/relationships/image" Target="../media/image170.jpeg"/><Relationship Id="rId9" Type="http://schemas.openxmlformats.org/officeDocument/2006/relationships/image" Target="../media/image174.jpeg"/><Relationship Id="rId14" Type="http://schemas.openxmlformats.org/officeDocument/2006/relationships/image" Target="../media/image166.png"/><Relationship Id="rId22"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193.jpeg"/><Relationship Id="rId18" Type="http://schemas.openxmlformats.org/officeDocument/2006/relationships/image" Target="../media/image198.png"/><Relationship Id="rId3" Type="http://schemas.openxmlformats.org/officeDocument/2006/relationships/image" Target="../media/image46.svg"/><Relationship Id="rId7" Type="http://schemas.openxmlformats.org/officeDocument/2006/relationships/image" Target="../media/image188.png"/><Relationship Id="rId12" Type="http://schemas.openxmlformats.org/officeDocument/2006/relationships/image" Target="../media/image192.png"/><Relationship Id="rId17" Type="http://schemas.openxmlformats.org/officeDocument/2006/relationships/image" Target="../media/image197.jpeg"/><Relationship Id="rId2" Type="http://schemas.openxmlformats.org/officeDocument/2006/relationships/image" Target="../media/image45.png"/><Relationship Id="rId16" Type="http://schemas.openxmlformats.org/officeDocument/2006/relationships/image" Target="../media/image196.jpe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187.jpeg"/><Relationship Id="rId11" Type="http://schemas.openxmlformats.org/officeDocument/2006/relationships/image" Target="../media/image191.png"/><Relationship Id="rId5" Type="http://schemas.openxmlformats.org/officeDocument/2006/relationships/image" Target="../media/image186.png"/><Relationship Id="rId15" Type="http://schemas.openxmlformats.org/officeDocument/2006/relationships/image" Target="../media/image195.png"/><Relationship Id="rId10" Type="http://schemas.openxmlformats.org/officeDocument/2006/relationships/image" Target="../media/image190.jpeg"/><Relationship Id="rId19" Type="http://schemas.openxmlformats.org/officeDocument/2006/relationships/image" Target="../media/image199.png"/><Relationship Id="rId4" Type="http://schemas.openxmlformats.org/officeDocument/2006/relationships/image" Target="../media/image185.jpeg"/><Relationship Id="rId9" Type="http://schemas.openxmlformats.org/officeDocument/2006/relationships/image" Target="../media/image125.png"/><Relationship Id="rId14" Type="http://schemas.openxmlformats.org/officeDocument/2006/relationships/image" Target="../media/image194.png"/></Relationships>
</file>

<file path=ppt/slides/_rels/slide27.xml.rels><?xml version="1.0" encoding="UTF-8" standalone="yes"?>
<Relationships xmlns="http://schemas.openxmlformats.org/package/2006/relationships"><Relationship Id="rId8" Type="http://schemas.openxmlformats.org/officeDocument/2006/relationships/image" Target="../media/image204.jpeg"/><Relationship Id="rId13" Type="http://schemas.openxmlformats.org/officeDocument/2006/relationships/image" Target="../media/image209.png"/><Relationship Id="rId18" Type="http://schemas.openxmlformats.org/officeDocument/2006/relationships/image" Target="../media/image214.png"/><Relationship Id="rId3" Type="http://schemas.openxmlformats.org/officeDocument/2006/relationships/image" Target="../media/image46.svg"/><Relationship Id="rId21" Type="http://schemas.openxmlformats.org/officeDocument/2006/relationships/image" Target="../media/image30.png"/><Relationship Id="rId7" Type="http://schemas.openxmlformats.org/officeDocument/2006/relationships/image" Target="../media/image203.png"/><Relationship Id="rId12" Type="http://schemas.openxmlformats.org/officeDocument/2006/relationships/image" Target="../media/image208.jpeg"/><Relationship Id="rId17" Type="http://schemas.openxmlformats.org/officeDocument/2006/relationships/image" Target="../media/image213.png"/><Relationship Id="rId2" Type="http://schemas.openxmlformats.org/officeDocument/2006/relationships/image" Target="../media/image45.png"/><Relationship Id="rId16" Type="http://schemas.openxmlformats.org/officeDocument/2006/relationships/image" Target="../media/image212.png"/><Relationship Id="rId20" Type="http://schemas.openxmlformats.org/officeDocument/2006/relationships/image" Target="../media/image216.png"/><Relationship Id="rId1" Type="http://schemas.openxmlformats.org/officeDocument/2006/relationships/slideLayout" Target="../slideLayouts/slideLayout6.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jpeg"/><Relationship Id="rId15" Type="http://schemas.openxmlformats.org/officeDocument/2006/relationships/image" Target="../media/image211.png"/><Relationship Id="rId10" Type="http://schemas.openxmlformats.org/officeDocument/2006/relationships/image" Target="../media/image206.jpeg"/><Relationship Id="rId19" Type="http://schemas.openxmlformats.org/officeDocument/2006/relationships/image" Target="../media/image215.jpeg"/><Relationship Id="rId4" Type="http://schemas.openxmlformats.org/officeDocument/2006/relationships/image" Target="../media/image200.jpeg"/><Relationship Id="rId9" Type="http://schemas.openxmlformats.org/officeDocument/2006/relationships/image" Target="../media/image205.png"/><Relationship Id="rId14" Type="http://schemas.openxmlformats.org/officeDocument/2006/relationships/image" Target="../media/image210.png"/></Relationships>
</file>

<file path=ppt/slides/_rels/slide28.xml.rels><?xml version="1.0" encoding="UTF-8" standalone="yes"?>
<Relationships xmlns="http://schemas.openxmlformats.org/package/2006/relationships"><Relationship Id="rId8" Type="http://schemas.openxmlformats.org/officeDocument/2006/relationships/image" Target="../media/image221.jpeg"/><Relationship Id="rId13" Type="http://schemas.openxmlformats.org/officeDocument/2006/relationships/image" Target="../media/image224.jpeg"/><Relationship Id="rId18" Type="http://schemas.openxmlformats.org/officeDocument/2006/relationships/image" Target="../media/image228.png"/><Relationship Id="rId3" Type="http://schemas.openxmlformats.org/officeDocument/2006/relationships/image" Target="../media/image46.svg"/><Relationship Id="rId7" Type="http://schemas.openxmlformats.org/officeDocument/2006/relationships/image" Target="../media/image220.jpeg"/><Relationship Id="rId12" Type="http://schemas.openxmlformats.org/officeDocument/2006/relationships/image" Target="../media/image130.png"/><Relationship Id="rId17" Type="http://schemas.openxmlformats.org/officeDocument/2006/relationships/image" Target="../media/image227.jpeg"/><Relationship Id="rId2" Type="http://schemas.openxmlformats.org/officeDocument/2006/relationships/image" Target="../media/image45.png"/><Relationship Id="rId16" Type="http://schemas.openxmlformats.org/officeDocument/2006/relationships/image" Target="../media/image163.png"/><Relationship Id="rId20"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219.jpeg"/><Relationship Id="rId11" Type="http://schemas.openxmlformats.org/officeDocument/2006/relationships/image" Target="../media/image128.png"/><Relationship Id="rId5" Type="http://schemas.openxmlformats.org/officeDocument/2006/relationships/image" Target="../media/image218.png"/><Relationship Id="rId15" Type="http://schemas.openxmlformats.org/officeDocument/2006/relationships/image" Target="../media/image226.jpeg"/><Relationship Id="rId10" Type="http://schemas.openxmlformats.org/officeDocument/2006/relationships/image" Target="../media/image223.png"/><Relationship Id="rId19" Type="http://schemas.openxmlformats.org/officeDocument/2006/relationships/image" Target="../media/image229.png"/><Relationship Id="rId4" Type="http://schemas.openxmlformats.org/officeDocument/2006/relationships/image" Target="../media/image217.jpeg"/><Relationship Id="rId9" Type="http://schemas.openxmlformats.org/officeDocument/2006/relationships/image" Target="../media/image222.png"/><Relationship Id="rId14" Type="http://schemas.openxmlformats.org/officeDocument/2006/relationships/image" Target="../media/image225.png"/></Relationships>
</file>

<file path=ppt/slides/_rels/slide29.xml.rels><?xml version="1.0" encoding="UTF-8" standalone="yes"?>
<Relationships xmlns="http://schemas.openxmlformats.org/package/2006/relationships"><Relationship Id="rId8" Type="http://schemas.openxmlformats.org/officeDocument/2006/relationships/image" Target="../media/image233.jpeg"/><Relationship Id="rId13" Type="http://schemas.openxmlformats.org/officeDocument/2006/relationships/image" Target="../media/image143.png"/><Relationship Id="rId3" Type="http://schemas.openxmlformats.org/officeDocument/2006/relationships/image" Target="../media/image46.svg"/><Relationship Id="rId7" Type="http://schemas.openxmlformats.org/officeDocument/2006/relationships/image" Target="../media/image232.jpeg"/><Relationship Id="rId12" Type="http://schemas.openxmlformats.org/officeDocument/2006/relationships/image" Target="../media/image235.jpe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231.png"/><Relationship Id="rId11" Type="http://schemas.openxmlformats.org/officeDocument/2006/relationships/image" Target="../media/image135.png"/><Relationship Id="rId5" Type="http://schemas.openxmlformats.org/officeDocument/2006/relationships/image" Target="../media/image230.png"/><Relationship Id="rId10" Type="http://schemas.openxmlformats.org/officeDocument/2006/relationships/image" Target="../media/image187.jpeg"/><Relationship Id="rId4" Type="http://schemas.openxmlformats.org/officeDocument/2006/relationships/image" Target="../media/image162.png"/><Relationship Id="rId9" Type="http://schemas.openxmlformats.org/officeDocument/2006/relationships/image" Target="../media/image234.pn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37.svg"/><Relationship Id="rId2" Type="http://schemas.openxmlformats.org/officeDocument/2006/relationships/image" Target="../media/image236.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hyperlink" Target="https://youtu.be/O0sE_XWvFc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svg"/><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6.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46.svg"/><Relationship Id="rId3" Type="http://schemas.openxmlformats.org/officeDocument/2006/relationships/image" Target="../media/image48.sv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45.png"/><Relationship Id="rId2" Type="http://schemas.openxmlformats.org/officeDocument/2006/relationships/image" Target="../media/image47.png"/><Relationship Id="rId16" Type="http://schemas.openxmlformats.org/officeDocument/2006/relationships/image" Target="../media/image61.sv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svg"/><Relationship Id="rId15" Type="http://schemas.openxmlformats.org/officeDocument/2006/relationships/image" Target="../media/image60.png"/><Relationship Id="rId10" Type="http://schemas.openxmlformats.org/officeDocument/2006/relationships/image" Target="../media/image55.svg"/><Relationship Id="rId19" Type="http://schemas.openxmlformats.org/officeDocument/2006/relationships/image" Target="../media/image30.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sv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0.png"/><Relationship Id="rId3" Type="http://schemas.openxmlformats.org/officeDocument/2006/relationships/image" Target="../media/image66.svg"/><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11" Type="http://schemas.openxmlformats.org/officeDocument/2006/relationships/image" Target="../media/image46.svg"/><Relationship Id="rId5" Type="http://schemas.openxmlformats.org/officeDocument/2006/relationships/image" Target="../media/image68.png"/><Relationship Id="rId10" Type="http://schemas.openxmlformats.org/officeDocument/2006/relationships/image" Target="../media/image45.png"/><Relationship Id="rId4" Type="http://schemas.openxmlformats.org/officeDocument/2006/relationships/image" Target="../media/image67.png"/><Relationship Id="rId9"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6A4696-805F-0777-47EA-E577B9199E6E}"/>
              </a:ext>
            </a:extLst>
          </p:cNvPr>
          <p:cNvSpPr/>
          <p:nvPr/>
        </p:nvSpPr>
        <p:spPr>
          <a:xfrm>
            <a:off x="116926" y="851111"/>
            <a:ext cx="12087353" cy="4988215"/>
          </a:xfrm>
          <a:prstGeom prst="rect">
            <a:avLst/>
          </a:prstGeom>
          <a:solidFill>
            <a:srgbClr val="CD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Rectangle 2">
            <a:extLst>
              <a:ext uri="{FF2B5EF4-FFF2-40B4-BE49-F238E27FC236}">
                <a16:creationId xmlns:a16="http://schemas.microsoft.com/office/drawing/2014/main" id="{69367E95-6A4A-FBEE-7871-7063E95D00E2}"/>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Graphic 4">
            <a:extLst>
              <a:ext uri="{FF2B5EF4-FFF2-40B4-BE49-F238E27FC236}">
                <a16:creationId xmlns:a16="http://schemas.microsoft.com/office/drawing/2014/main" id="{E7F3E2A7-0A9E-F30E-0897-D08B34ACCC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646" y="1432598"/>
            <a:ext cx="5355940" cy="4843915"/>
          </a:xfrm>
          <a:prstGeom prst="rect">
            <a:avLst/>
          </a:prstGeom>
        </p:spPr>
      </p:pic>
      <p:pic>
        <p:nvPicPr>
          <p:cNvPr id="7" name="Picture 6" descr="A red sign with white text and a green and orange stripe&#10;&#10;Description automatically generated">
            <a:extLst>
              <a:ext uri="{FF2B5EF4-FFF2-40B4-BE49-F238E27FC236}">
                <a16:creationId xmlns:a16="http://schemas.microsoft.com/office/drawing/2014/main" id="{5953754F-59B4-68AB-4ED1-0D3D35BFD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9222" y="2855123"/>
            <a:ext cx="1803614" cy="1147754"/>
          </a:xfrm>
          <a:prstGeom prst="rect">
            <a:avLst/>
          </a:prstGeom>
        </p:spPr>
      </p:pic>
      <p:pic>
        <p:nvPicPr>
          <p:cNvPr id="4" name="Picture 3" descr="A red sign with white letters&#10;&#10;Description automatically generated">
            <a:extLst>
              <a:ext uri="{FF2B5EF4-FFF2-40B4-BE49-F238E27FC236}">
                <a16:creationId xmlns:a16="http://schemas.microsoft.com/office/drawing/2014/main" id="{24CF2D43-8A92-C7AD-7BB5-F051E212D0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532" y="2965065"/>
            <a:ext cx="4615690" cy="1147754"/>
          </a:xfrm>
          <a:prstGeom prst="rect">
            <a:avLst/>
          </a:prstGeom>
        </p:spPr>
      </p:pic>
    </p:spTree>
    <p:extLst>
      <p:ext uri="{BB962C8B-B14F-4D97-AF65-F5344CB8AC3E}">
        <p14:creationId xmlns:p14="http://schemas.microsoft.com/office/powerpoint/2010/main" val="1884278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7D6F89-BD96-4C1B-A4D5-6DA9344F2D05}"/>
              </a:ext>
            </a:extLst>
          </p:cNvPr>
          <p:cNvSpPr txBox="1"/>
          <p:nvPr/>
        </p:nvSpPr>
        <p:spPr>
          <a:xfrm>
            <a:off x="838200" y="4573472"/>
            <a:ext cx="10515599" cy="830997"/>
          </a:xfrm>
          <a:prstGeom prst="rect">
            <a:avLst/>
          </a:prstGeom>
          <a:noFill/>
        </p:spPr>
        <p:txBody>
          <a:bodyPr wrap="square">
            <a:spAutoFit/>
          </a:bodyPr>
          <a:lstStyle/>
          <a:p>
            <a:r>
              <a:rPr lang="en-US" sz="1600" dirty="0">
                <a:latin typeface="Aganè S" pitchFamily="2" charset="0"/>
              </a:rPr>
              <a:t>Our End-to-End FTTH Solutions serve today's smart offices &amp; home demand to enable smart technologies like Fiber-To-The-Home (FTTH), highspeed internet, triple-play service, Voice &amp; Video for home-connected users. We offer hybrid solutions to enable seamless integration into the Internet of Things (IoT) capabilities. </a:t>
            </a:r>
            <a:endParaRPr lang="en-IN" sz="1600" dirty="0">
              <a:latin typeface="Aganè S" pitchFamily="2" charset="0"/>
            </a:endParaRPr>
          </a:p>
        </p:txBody>
      </p:sp>
      <p:sp>
        <p:nvSpPr>
          <p:cNvPr id="7" name="TextBox 6">
            <a:extLst>
              <a:ext uri="{FF2B5EF4-FFF2-40B4-BE49-F238E27FC236}">
                <a16:creationId xmlns:a16="http://schemas.microsoft.com/office/drawing/2014/main" id="{6379C53C-063D-EF7A-00F7-6E2B67903084}"/>
              </a:ext>
            </a:extLst>
          </p:cNvPr>
          <p:cNvSpPr txBox="1"/>
          <p:nvPr/>
        </p:nvSpPr>
        <p:spPr>
          <a:xfrm>
            <a:off x="6312401" y="2455528"/>
            <a:ext cx="3698543" cy="1531445"/>
          </a:xfrm>
          <a:prstGeom prst="rect">
            <a:avLst/>
          </a:prstGeom>
          <a:noFill/>
        </p:spPr>
        <p:txBody>
          <a:bodyPr wrap="square" rtlCol="0" anchor="ctr">
            <a:spAutoFit/>
          </a:bodyPr>
          <a:lstStyle/>
          <a:p>
            <a:pPr>
              <a:lnSpc>
                <a:spcPct val="150000"/>
              </a:lnSpc>
            </a:pPr>
            <a:r>
              <a:rPr lang="en-US" sz="1600" dirty="0">
                <a:latin typeface="Aganè S" pitchFamily="2" charset="0"/>
              </a:rPr>
              <a:t>• XPON ONUs </a:t>
            </a:r>
          </a:p>
          <a:p>
            <a:pPr>
              <a:lnSpc>
                <a:spcPct val="150000"/>
              </a:lnSpc>
            </a:pPr>
            <a:r>
              <a:rPr lang="en-US" sz="1600" dirty="0">
                <a:latin typeface="Aganè S" pitchFamily="2" charset="0"/>
              </a:rPr>
              <a:t>• GPON OLTs </a:t>
            </a:r>
          </a:p>
          <a:p>
            <a:pPr>
              <a:lnSpc>
                <a:spcPct val="150000"/>
              </a:lnSpc>
            </a:pPr>
            <a:r>
              <a:rPr lang="en-US" sz="1600" dirty="0">
                <a:latin typeface="Aganè S" pitchFamily="2" charset="0"/>
              </a:rPr>
              <a:t>• GEPON OLTs </a:t>
            </a:r>
          </a:p>
          <a:p>
            <a:pPr>
              <a:lnSpc>
                <a:spcPct val="150000"/>
              </a:lnSpc>
            </a:pPr>
            <a:r>
              <a:rPr lang="en-US" sz="1600" dirty="0">
                <a:latin typeface="Aganè S" pitchFamily="2" charset="0"/>
              </a:rPr>
              <a:t>• PON TRANSCEIVERS</a:t>
            </a:r>
            <a:endParaRPr lang="en-IN" sz="1600" dirty="0">
              <a:latin typeface="Aganè S" pitchFamily="2" charset="0"/>
            </a:endParaRPr>
          </a:p>
        </p:txBody>
      </p:sp>
      <p:pic>
        <p:nvPicPr>
          <p:cNvPr id="8" name="Picture 7">
            <a:extLst>
              <a:ext uri="{FF2B5EF4-FFF2-40B4-BE49-F238E27FC236}">
                <a16:creationId xmlns:a16="http://schemas.microsoft.com/office/drawing/2014/main" id="{69A32EFF-790C-1E24-D9F6-D0BEBC9D9B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270590"/>
            <a:ext cx="5251034" cy="1815956"/>
          </a:xfrm>
          <a:prstGeom prst="rect">
            <a:avLst/>
          </a:prstGeom>
        </p:spPr>
      </p:pic>
      <p:pic>
        <p:nvPicPr>
          <p:cNvPr id="2" name="Graphic 1">
            <a:extLst>
              <a:ext uri="{FF2B5EF4-FFF2-40B4-BE49-F238E27FC236}">
                <a16:creationId xmlns:a16="http://schemas.microsoft.com/office/drawing/2014/main" id="{A76E6259-79BF-AC13-90F1-3AC92A8059E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10552" y="478692"/>
            <a:ext cx="4643918" cy="1390338"/>
          </a:xfrm>
          <a:prstGeom prst="rect">
            <a:avLst/>
          </a:prstGeom>
        </p:spPr>
      </p:pic>
      <p:sp>
        <p:nvSpPr>
          <p:cNvPr id="9" name="Title 1">
            <a:extLst>
              <a:ext uri="{FF2B5EF4-FFF2-40B4-BE49-F238E27FC236}">
                <a16:creationId xmlns:a16="http://schemas.microsoft.com/office/drawing/2014/main" id="{510DB5F7-81F5-27BF-F58B-22DA91E0A1CB}"/>
              </a:ext>
            </a:extLst>
          </p:cNvPr>
          <p:cNvSpPr txBox="1">
            <a:spLocks/>
          </p:cNvSpPr>
          <p:nvPr/>
        </p:nvSpPr>
        <p:spPr>
          <a:xfrm>
            <a:off x="809409" y="751028"/>
            <a:ext cx="3901143" cy="690083"/>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pPr algn="l"/>
            <a:r>
              <a:rPr lang="en-IN" dirty="0"/>
              <a:t>FTTH SOLUTIONS</a:t>
            </a:r>
          </a:p>
        </p:txBody>
      </p:sp>
      <p:pic>
        <p:nvPicPr>
          <p:cNvPr id="3" name="Picture 2" descr="Logo&#10;&#10;Description automatically generated">
            <a:extLst>
              <a:ext uri="{FF2B5EF4-FFF2-40B4-BE49-F238E27FC236}">
                <a16:creationId xmlns:a16="http://schemas.microsoft.com/office/drawing/2014/main" id="{AF7B88BE-D0D6-C269-335B-525A705E7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4" name="Rectangle 3">
            <a:extLst>
              <a:ext uri="{FF2B5EF4-FFF2-40B4-BE49-F238E27FC236}">
                <a16:creationId xmlns:a16="http://schemas.microsoft.com/office/drawing/2014/main" id="{39A52715-0D92-4C9F-450C-3770B88FDAED}"/>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blue and black logo&#10;&#10;Description automatically generated">
            <a:extLst>
              <a:ext uri="{FF2B5EF4-FFF2-40B4-BE49-F238E27FC236}">
                <a16:creationId xmlns:a16="http://schemas.microsoft.com/office/drawing/2014/main" id="{323481CD-0AF2-4C7C-D1B1-EF6E65F92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710" y="2370993"/>
            <a:ext cx="955667" cy="643054"/>
          </a:xfrm>
          <a:prstGeom prst="rect">
            <a:avLst/>
          </a:prstGeom>
        </p:spPr>
      </p:pic>
    </p:spTree>
    <p:extLst>
      <p:ext uri="{BB962C8B-B14F-4D97-AF65-F5344CB8AC3E}">
        <p14:creationId xmlns:p14="http://schemas.microsoft.com/office/powerpoint/2010/main" val="566781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CF8498-8474-6B90-9C45-E01793B10878}"/>
              </a:ext>
            </a:extLst>
          </p:cNvPr>
          <p:cNvSpPr txBox="1"/>
          <p:nvPr/>
        </p:nvSpPr>
        <p:spPr>
          <a:xfrm>
            <a:off x="838200" y="4666077"/>
            <a:ext cx="10515599" cy="830997"/>
          </a:xfrm>
          <a:prstGeom prst="rect">
            <a:avLst/>
          </a:prstGeom>
          <a:noFill/>
        </p:spPr>
        <p:txBody>
          <a:bodyPr wrap="square">
            <a:spAutoFit/>
          </a:bodyPr>
          <a:lstStyle/>
          <a:p>
            <a:r>
              <a:rPr lang="en-US" sz="1600" dirty="0" err="1">
                <a:latin typeface="Aganè S" pitchFamily="2" charset="0"/>
              </a:rPr>
              <a:t>Digisol</a:t>
            </a:r>
            <a:r>
              <a:rPr lang="en-US" sz="1600" dirty="0">
                <a:latin typeface="Aganè S" pitchFamily="2" charset="0"/>
              </a:rPr>
              <a:t> wireless solution is perfect for businesses of all sizes demanding a simple, reliable, and accessible wireless network solution providing highspeed data and a seamless user experience. Our wireless services ensure high-speed data network coverage and provide seamless integration into networking services.</a:t>
            </a:r>
            <a:endParaRPr lang="en-IN" sz="1600" dirty="0">
              <a:latin typeface="Aganè S" pitchFamily="2" charset="0"/>
            </a:endParaRPr>
          </a:p>
        </p:txBody>
      </p:sp>
      <p:sp>
        <p:nvSpPr>
          <p:cNvPr id="7" name="TextBox 6">
            <a:extLst>
              <a:ext uri="{FF2B5EF4-FFF2-40B4-BE49-F238E27FC236}">
                <a16:creationId xmlns:a16="http://schemas.microsoft.com/office/drawing/2014/main" id="{61EDFDA9-AF44-04B2-F39B-F831E39252C2}"/>
              </a:ext>
            </a:extLst>
          </p:cNvPr>
          <p:cNvSpPr txBox="1"/>
          <p:nvPr/>
        </p:nvSpPr>
        <p:spPr>
          <a:xfrm>
            <a:off x="6707166" y="2231897"/>
            <a:ext cx="3698543" cy="1901611"/>
          </a:xfrm>
          <a:prstGeom prst="rect">
            <a:avLst/>
          </a:prstGeom>
          <a:noFill/>
        </p:spPr>
        <p:txBody>
          <a:bodyPr wrap="square" rtlCol="0">
            <a:spAutoFit/>
          </a:bodyPr>
          <a:lstStyle/>
          <a:p>
            <a:pPr>
              <a:lnSpc>
                <a:spcPct val="150000"/>
              </a:lnSpc>
            </a:pPr>
            <a:r>
              <a:rPr lang="en-US" sz="1600" dirty="0">
                <a:latin typeface="Aganè S" pitchFamily="2" charset="0"/>
              </a:rPr>
              <a:t>• Indoor Access Points </a:t>
            </a:r>
          </a:p>
          <a:p>
            <a:pPr>
              <a:lnSpc>
                <a:spcPct val="150000"/>
              </a:lnSpc>
            </a:pPr>
            <a:r>
              <a:rPr lang="en-US" sz="1600" dirty="0">
                <a:latin typeface="Aganè S" pitchFamily="2" charset="0"/>
              </a:rPr>
              <a:t>• Outdoor Access Points </a:t>
            </a:r>
          </a:p>
          <a:p>
            <a:pPr>
              <a:lnSpc>
                <a:spcPct val="150000"/>
              </a:lnSpc>
            </a:pPr>
            <a:r>
              <a:rPr lang="en-US" sz="1600" dirty="0">
                <a:latin typeface="Aganè S" pitchFamily="2" charset="0"/>
              </a:rPr>
              <a:t>• Controllers </a:t>
            </a:r>
          </a:p>
          <a:p>
            <a:pPr>
              <a:lnSpc>
                <a:spcPct val="150000"/>
              </a:lnSpc>
            </a:pPr>
            <a:r>
              <a:rPr lang="en-US" sz="1600" dirty="0">
                <a:latin typeface="Aganè S" pitchFamily="2" charset="0"/>
              </a:rPr>
              <a:t>• USB Adapters </a:t>
            </a:r>
          </a:p>
          <a:p>
            <a:pPr>
              <a:lnSpc>
                <a:spcPct val="150000"/>
              </a:lnSpc>
            </a:pPr>
            <a:r>
              <a:rPr lang="en-US" sz="1600" dirty="0">
                <a:latin typeface="Aganè S" pitchFamily="2" charset="0"/>
              </a:rPr>
              <a:t>• Repeater</a:t>
            </a:r>
            <a:endParaRPr lang="en-IN" sz="1600" dirty="0">
              <a:latin typeface="Aganè S" pitchFamily="2" charset="0"/>
            </a:endParaRPr>
          </a:p>
        </p:txBody>
      </p:sp>
      <p:pic>
        <p:nvPicPr>
          <p:cNvPr id="8" name="Picture 7" descr="A picture containing text&#10;&#10;Description automatically generated">
            <a:extLst>
              <a:ext uri="{FF2B5EF4-FFF2-40B4-BE49-F238E27FC236}">
                <a16:creationId xmlns:a16="http://schemas.microsoft.com/office/drawing/2014/main" id="{8DD85195-796F-1F01-A15B-8739BB891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336719"/>
            <a:ext cx="5485063" cy="1896890"/>
          </a:xfrm>
          <a:prstGeom prst="rect">
            <a:avLst/>
          </a:prstGeom>
        </p:spPr>
      </p:pic>
      <p:sp>
        <p:nvSpPr>
          <p:cNvPr id="9" name="Title 1">
            <a:extLst>
              <a:ext uri="{FF2B5EF4-FFF2-40B4-BE49-F238E27FC236}">
                <a16:creationId xmlns:a16="http://schemas.microsoft.com/office/drawing/2014/main" id="{33D0A026-1524-CA1A-F813-349FE3FF951C}"/>
              </a:ext>
            </a:extLst>
          </p:cNvPr>
          <p:cNvSpPr txBox="1">
            <a:spLocks/>
          </p:cNvSpPr>
          <p:nvPr/>
        </p:nvSpPr>
        <p:spPr>
          <a:xfrm>
            <a:off x="750756" y="639978"/>
            <a:ext cx="5863108" cy="923330"/>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IN" dirty="0"/>
              <a:t>WIRELESS (Wi-Fi) SOLUTIONS</a:t>
            </a:r>
          </a:p>
        </p:txBody>
      </p:sp>
      <p:pic>
        <p:nvPicPr>
          <p:cNvPr id="2" name="Graphic 1">
            <a:extLst>
              <a:ext uri="{FF2B5EF4-FFF2-40B4-BE49-F238E27FC236}">
                <a16:creationId xmlns:a16="http://schemas.microsoft.com/office/drawing/2014/main" id="{C39EB1EE-E238-A4F4-38C3-7C6DD751C1F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0443" y="469671"/>
            <a:ext cx="4221745" cy="1263944"/>
          </a:xfrm>
          <a:prstGeom prst="rect">
            <a:avLst/>
          </a:prstGeom>
        </p:spPr>
      </p:pic>
      <p:pic>
        <p:nvPicPr>
          <p:cNvPr id="3" name="Picture 2" descr="Logo&#10;&#10;Description automatically generated">
            <a:extLst>
              <a:ext uri="{FF2B5EF4-FFF2-40B4-BE49-F238E27FC236}">
                <a16:creationId xmlns:a16="http://schemas.microsoft.com/office/drawing/2014/main" id="{BBA777E0-4ADD-16D4-2066-7D501423B6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4" name="Rectangle 3">
            <a:extLst>
              <a:ext uri="{FF2B5EF4-FFF2-40B4-BE49-F238E27FC236}">
                <a16:creationId xmlns:a16="http://schemas.microsoft.com/office/drawing/2014/main" id="{02B0C6E2-CED3-2C85-4725-B219A7DBAB54}"/>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292914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68696C-92C1-1B38-4499-474E60532ED5}"/>
              </a:ext>
            </a:extLst>
          </p:cNvPr>
          <p:cNvSpPr txBox="1"/>
          <p:nvPr/>
        </p:nvSpPr>
        <p:spPr>
          <a:xfrm>
            <a:off x="735455" y="4618374"/>
            <a:ext cx="10515599" cy="830997"/>
          </a:xfrm>
          <a:prstGeom prst="rect">
            <a:avLst/>
          </a:prstGeom>
          <a:noFill/>
        </p:spPr>
        <p:txBody>
          <a:bodyPr wrap="square">
            <a:spAutoFit/>
          </a:bodyPr>
          <a:lstStyle/>
          <a:p>
            <a:r>
              <a:rPr lang="en-US" sz="1600" dirty="0" err="1">
                <a:latin typeface="Aganè S" pitchFamily="2" charset="0"/>
              </a:rPr>
              <a:t>Digisol</a:t>
            </a:r>
            <a:r>
              <a:rPr lang="en-US" sz="1600" dirty="0">
                <a:latin typeface="Aganè S" pitchFamily="2" charset="0"/>
              </a:rPr>
              <a:t> delivers a complete package of switching solutions for Enterprise Networks, Data </a:t>
            </a:r>
            <a:r>
              <a:rPr lang="en-US" sz="1600" dirty="0" err="1">
                <a:latin typeface="Aganè S" pitchFamily="2" charset="0"/>
              </a:rPr>
              <a:t>Centres</a:t>
            </a:r>
            <a:r>
              <a:rPr lang="en-US" sz="1600" dirty="0">
                <a:latin typeface="Aganè S" pitchFamily="2" charset="0"/>
              </a:rPr>
              <a:t>, Small and Mid-size businesses. We provide Smart PoE Managed, Fully Managed, Chassis &amp; Unmanaged switches. Our Switching Solutions offers include a wide range of Industrial Switches &amp; Transceiver solutions. </a:t>
            </a:r>
            <a:endParaRPr lang="en-IN" sz="1600" dirty="0">
              <a:latin typeface="Aganè S" pitchFamily="2" charset="0"/>
            </a:endParaRPr>
          </a:p>
        </p:txBody>
      </p:sp>
      <p:grpSp>
        <p:nvGrpSpPr>
          <p:cNvPr id="4" name="Group 3">
            <a:extLst>
              <a:ext uri="{FF2B5EF4-FFF2-40B4-BE49-F238E27FC236}">
                <a16:creationId xmlns:a16="http://schemas.microsoft.com/office/drawing/2014/main" id="{01B6EC4A-2CC4-FB13-997F-5231046C1628}"/>
              </a:ext>
            </a:extLst>
          </p:cNvPr>
          <p:cNvGrpSpPr/>
          <p:nvPr/>
        </p:nvGrpSpPr>
        <p:grpSpPr>
          <a:xfrm>
            <a:off x="735455" y="2432852"/>
            <a:ext cx="9789399" cy="1926911"/>
            <a:chOff x="735455" y="2317442"/>
            <a:chExt cx="9789399" cy="1926911"/>
          </a:xfrm>
        </p:grpSpPr>
        <p:sp>
          <p:nvSpPr>
            <p:cNvPr id="6" name="TextBox 5">
              <a:extLst>
                <a:ext uri="{FF2B5EF4-FFF2-40B4-BE49-F238E27FC236}">
                  <a16:creationId xmlns:a16="http://schemas.microsoft.com/office/drawing/2014/main" id="{1201CFB9-2783-EE7D-25D4-C0A38B4D6624}"/>
                </a:ext>
              </a:extLst>
            </p:cNvPr>
            <p:cNvSpPr txBox="1"/>
            <p:nvPr/>
          </p:nvSpPr>
          <p:spPr>
            <a:xfrm>
              <a:off x="6826311" y="2458218"/>
              <a:ext cx="3698543" cy="1532279"/>
            </a:xfrm>
            <a:prstGeom prst="rect">
              <a:avLst/>
            </a:prstGeom>
            <a:noFill/>
          </p:spPr>
          <p:txBody>
            <a:bodyPr wrap="square" rtlCol="0">
              <a:spAutoFit/>
            </a:bodyPr>
            <a:lstStyle/>
            <a:p>
              <a:pPr>
                <a:lnSpc>
                  <a:spcPct val="150000"/>
                </a:lnSpc>
              </a:pPr>
              <a:r>
                <a:rPr lang="en-US" sz="1600" dirty="0">
                  <a:latin typeface="Aganè S" pitchFamily="2" charset="0"/>
                </a:rPr>
                <a:t>• Fully managed </a:t>
              </a:r>
            </a:p>
            <a:p>
              <a:pPr>
                <a:lnSpc>
                  <a:spcPct val="150000"/>
                </a:lnSpc>
              </a:pPr>
              <a:r>
                <a:rPr lang="en-US" sz="1600" dirty="0">
                  <a:latin typeface="Aganè S" pitchFamily="2" charset="0"/>
                </a:rPr>
                <a:t>• Smart managed </a:t>
              </a:r>
            </a:p>
            <a:p>
              <a:pPr>
                <a:lnSpc>
                  <a:spcPct val="150000"/>
                </a:lnSpc>
              </a:pPr>
              <a:r>
                <a:rPr lang="en-US" sz="1600" dirty="0">
                  <a:latin typeface="Aganè S" pitchFamily="2" charset="0"/>
                </a:rPr>
                <a:t>• Unmanaged </a:t>
              </a:r>
            </a:p>
            <a:p>
              <a:pPr>
                <a:lnSpc>
                  <a:spcPct val="150000"/>
                </a:lnSpc>
              </a:pPr>
              <a:r>
                <a:rPr lang="en-US" sz="1600" dirty="0">
                  <a:latin typeface="Aganè S" pitchFamily="2" charset="0"/>
                </a:rPr>
                <a:t>• Chassis </a:t>
              </a:r>
              <a:endParaRPr lang="en-IN" sz="1600" dirty="0">
                <a:latin typeface="Aganè S" pitchFamily="2" charset="0"/>
              </a:endParaRPr>
            </a:p>
          </p:txBody>
        </p:sp>
        <p:pic>
          <p:nvPicPr>
            <p:cNvPr id="8" name="Picture 7" descr="A picture containing text, electronics&#10;&#10;Description automatically generated">
              <a:extLst>
                <a:ext uri="{FF2B5EF4-FFF2-40B4-BE49-F238E27FC236}">
                  <a16:creationId xmlns:a16="http://schemas.microsoft.com/office/drawing/2014/main" id="{3D65A340-4B09-F711-949C-75A8CADE97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455" y="2317442"/>
              <a:ext cx="5571872" cy="1926911"/>
            </a:xfrm>
            <a:prstGeom prst="rect">
              <a:avLst/>
            </a:prstGeom>
          </p:spPr>
        </p:pic>
      </p:grpSp>
      <p:pic>
        <p:nvPicPr>
          <p:cNvPr id="2" name="Graphic 1">
            <a:extLst>
              <a:ext uri="{FF2B5EF4-FFF2-40B4-BE49-F238E27FC236}">
                <a16:creationId xmlns:a16="http://schemas.microsoft.com/office/drawing/2014/main" id="{48407F5B-6C57-ED92-5C8D-76610CAF8C5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07330" y="572094"/>
            <a:ext cx="3837950" cy="1149040"/>
          </a:xfrm>
          <a:prstGeom prst="rect">
            <a:avLst/>
          </a:prstGeom>
        </p:spPr>
      </p:pic>
      <p:sp>
        <p:nvSpPr>
          <p:cNvPr id="10" name="Title 1">
            <a:extLst>
              <a:ext uri="{FF2B5EF4-FFF2-40B4-BE49-F238E27FC236}">
                <a16:creationId xmlns:a16="http://schemas.microsoft.com/office/drawing/2014/main" id="{4A49F6A6-E908-7A33-A4EB-7B2F64B1FBEE}"/>
              </a:ext>
            </a:extLst>
          </p:cNvPr>
          <p:cNvSpPr txBox="1">
            <a:spLocks/>
          </p:cNvSpPr>
          <p:nvPr/>
        </p:nvSpPr>
        <p:spPr>
          <a:xfrm>
            <a:off x="735455" y="771997"/>
            <a:ext cx="6334957" cy="69008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IN" dirty="0"/>
              <a:t>SWITCHING SOLUTIONS</a:t>
            </a:r>
          </a:p>
        </p:txBody>
      </p:sp>
      <p:pic>
        <p:nvPicPr>
          <p:cNvPr id="3" name="Picture 2" descr="Logo&#10;&#10;Description automatically generated">
            <a:extLst>
              <a:ext uri="{FF2B5EF4-FFF2-40B4-BE49-F238E27FC236}">
                <a16:creationId xmlns:a16="http://schemas.microsoft.com/office/drawing/2014/main" id="{236DA0DB-E193-C4A7-12C8-0B05AF2B38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7" name="Rectangle 6">
            <a:extLst>
              <a:ext uri="{FF2B5EF4-FFF2-40B4-BE49-F238E27FC236}">
                <a16:creationId xmlns:a16="http://schemas.microsoft.com/office/drawing/2014/main" id="{E51DC1C0-B7AC-7E34-A2B9-EEACB1714B0B}"/>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91597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401FE3-A064-6B45-607E-776503BAF6CF}"/>
              </a:ext>
            </a:extLst>
          </p:cNvPr>
          <p:cNvSpPr txBox="1"/>
          <p:nvPr/>
        </p:nvSpPr>
        <p:spPr>
          <a:xfrm>
            <a:off x="5094027" y="2434633"/>
            <a:ext cx="6093724" cy="584775"/>
          </a:xfrm>
          <a:prstGeom prst="rect">
            <a:avLst/>
          </a:prstGeom>
          <a:noFill/>
        </p:spPr>
        <p:txBody>
          <a:bodyPr wrap="square">
            <a:spAutoFit/>
          </a:bodyPr>
          <a:lstStyle/>
          <a:p>
            <a:r>
              <a:rPr lang="en-US" sz="1600" b="1" dirty="0">
                <a:latin typeface="Aganè S" pitchFamily="2" charset="0"/>
              </a:rPr>
              <a:t>COPPER: </a:t>
            </a:r>
            <a:r>
              <a:rPr lang="en-US" sz="1600" dirty="0">
                <a:latin typeface="Aganè S" pitchFamily="2" charset="0"/>
              </a:rPr>
              <a:t>CAT 6 and CAT 6A Solid Cables, Keystones, Patch Panels, Patch Cords, PoE Solutions, Industrial Field Plugs</a:t>
            </a:r>
            <a:endParaRPr lang="en-IN" sz="1600" dirty="0">
              <a:latin typeface="Aganè S" pitchFamily="2" charset="0"/>
            </a:endParaRPr>
          </a:p>
        </p:txBody>
      </p:sp>
      <p:sp>
        <p:nvSpPr>
          <p:cNvPr id="8" name="TextBox 7">
            <a:extLst>
              <a:ext uri="{FF2B5EF4-FFF2-40B4-BE49-F238E27FC236}">
                <a16:creationId xmlns:a16="http://schemas.microsoft.com/office/drawing/2014/main" id="{10D66B57-EDB7-0B27-818A-331F8790F191}"/>
              </a:ext>
            </a:extLst>
          </p:cNvPr>
          <p:cNvSpPr txBox="1"/>
          <p:nvPr/>
        </p:nvSpPr>
        <p:spPr>
          <a:xfrm>
            <a:off x="5094027" y="4326054"/>
            <a:ext cx="6093724" cy="1354217"/>
          </a:xfrm>
          <a:prstGeom prst="rect">
            <a:avLst/>
          </a:prstGeom>
          <a:noFill/>
        </p:spPr>
        <p:txBody>
          <a:bodyPr wrap="square">
            <a:spAutoFit/>
          </a:bodyPr>
          <a:lstStyle/>
          <a:p>
            <a:r>
              <a:rPr lang="en-IN" sz="1600" dirty="0">
                <a:latin typeface="Aganè S" pitchFamily="2" charset="0"/>
              </a:rPr>
              <a:t>• </a:t>
            </a:r>
            <a:r>
              <a:rPr lang="en-IN" sz="1600" b="1" dirty="0">
                <a:latin typeface="Aganè S" pitchFamily="2" charset="0"/>
              </a:rPr>
              <a:t>COPPER: </a:t>
            </a:r>
            <a:r>
              <a:rPr lang="en-IN" sz="1600" dirty="0">
                <a:latin typeface="Aganè S" pitchFamily="2" charset="0"/>
              </a:rPr>
              <a:t>CAT 5E, CAT 6 and CAT 6A Solid Cables, Keystones, Patch Panels, Patch Cords, Face Plates, Tools, Rj45 Plugs and Surface Mount Box </a:t>
            </a:r>
          </a:p>
          <a:p>
            <a:r>
              <a:rPr lang="en-IN" sz="1600" dirty="0">
                <a:latin typeface="Aganè S" pitchFamily="2" charset="0"/>
              </a:rPr>
              <a:t>• </a:t>
            </a:r>
            <a:r>
              <a:rPr lang="en-IN" sz="1600" b="1" dirty="0">
                <a:latin typeface="Aganè S" pitchFamily="2" charset="0"/>
              </a:rPr>
              <a:t>FIBER: </a:t>
            </a:r>
            <a:r>
              <a:rPr lang="en-IN" sz="1600" dirty="0">
                <a:latin typeface="Aganè S" pitchFamily="2" charset="0"/>
              </a:rPr>
              <a:t>Cables, Patch Cords, Pigtails, LIUs and Adapters </a:t>
            </a:r>
          </a:p>
          <a:p>
            <a:r>
              <a:rPr lang="en-IN" sz="1600" dirty="0">
                <a:latin typeface="Aganè S" pitchFamily="2" charset="0"/>
              </a:rPr>
              <a:t>• </a:t>
            </a:r>
            <a:r>
              <a:rPr lang="en-IN" sz="1600" b="1" dirty="0">
                <a:latin typeface="Aganè S" pitchFamily="2" charset="0"/>
              </a:rPr>
              <a:t>FTTH: </a:t>
            </a:r>
            <a:r>
              <a:rPr lang="en-IN" sz="1600" dirty="0">
                <a:latin typeface="Aganè S" pitchFamily="2" charset="0"/>
              </a:rPr>
              <a:t>Cable, Splitters, FDBs, Home Termination Box and ODFs. </a:t>
            </a:r>
          </a:p>
        </p:txBody>
      </p:sp>
      <p:sp>
        <p:nvSpPr>
          <p:cNvPr id="10" name="TextBox 9">
            <a:extLst>
              <a:ext uri="{FF2B5EF4-FFF2-40B4-BE49-F238E27FC236}">
                <a16:creationId xmlns:a16="http://schemas.microsoft.com/office/drawing/2014/main" id="{7FCB8A77-55EE-D49F-C120-08431FED3E95}"/>
              </a:ext>
            </a:extLst>
          </p:cNvPr>
          <p:cNvSpPr txBox="1"/>
          <p:nvPr/>
        </p:nvSpPr>
        <p:spPr>
          <a:xfrm>
            <a:off x="5094027" y="2065301"/>
            <a:ext cx="6093724" cy="369332"/>
          </a:xfrm>
          <a:prstGeom prst="rect">
            <a:avLst/>
          </a:prstGeom>
          <a:noFill/>
        </p:spPr>
        <p:txBody>
          <a:bodyPr wrap="square">
            <a:spAutoFit/>
          </a:bodyPr>
          <a:lstStyle/>
          <a:p>
            <a:r>
              <a:rPr lang="en-IN" b="1" kern="0" dirty="0">
                <a:solidFill>
                  <a:srgbClr val="FF0000"/>
                </a:solidFill>
                <a:latin typeface="Eurostile LT Std Bold" panose="020B0804020202050204" pitchFamily="34" charset="0"/>
              </a:rPr>
              <a:t>ENTERPRISE</a:t>
            </a:r>
            <a:r>
              <a:rPr lang="en-IN" b="1" kern="0" dirty="0">
                <a:latin typeface="Eurostile LT Std Bold" panose="020B0804020202050204" pitchFamily="34" charset="0"/>
              </a:rPr>
              <a:t> STRUCTURED CABLING SYSTEMS</a:t>
            </a:r>
          </a:p>
        </p:txBody>
      </p:sp>
      <p:sp>
        <p:nvSpPr>
          <p:cNvPr id="13" name="TextBox 12">
            <a:extLst>
              <a:ext uri="{FF2B5EF4-FFF2-40B4-BE49-F238E27FC236}">
                <a16:creationId xmlns:a16="http://schemas.microsoft.com/office/drawing/2014/main" id="{EFB1F77A-5520-79A2-CC99-DEEBB5045412}"/>
              </a:ext>
            </a:extLst>
          </p:cNvPr>
          <p:cNvSpPr txBox="1"/>
          <p:nvPr/>
        </p:nvSpPr>
        <p:spPr>
          <a:xfrm>
            <a:off x="5094027" y="3956722"/>
            <a:ext cx="6093724" cy="369332"/>
          </a:xfrm>
          <a:prstGeom prst="rect">
            <a:avLst/>
          </a:prstGeom>
          <a:noFill/>
        </p:spPr>
        <p:txBody>
          <a:bodyPr wrap="square">
            <a:spAutoFit/>
          </a:bodyPr>
          <a:lstStyle>
            <a:defPPr>
              <a:defRPr lang="en-US"/>
            </a:defPPr>
            <a:lvl1pPr>
              <a:defRPr b="1" kern="0">
                <a:latin typeface="Eurostile LT Std Bold" panose="020B0804020202050204" pitchFamily="34" charset="0"/>
              </a:defRPr>
            </a:lvl1pPr>
          </a:lstStyle>
          <a:p>
            <a:r>
              <a:rPr lang="en-IN" dirty="0">
                <a:solidFill>
                  <a:srgbClr val="FF0000"/>
                </a:solidFill>
              </a:rPr>
              <a:t>CHANNEL</a:t>
            </a:r>
            <a:r>
              <a:rPr lang="en-IN" dirty="0"/>
              <a:t> STRUCTURED CABLING SYSTEMS </a:t>
            </a:r>
          </a:p>
        </p:txBody>
      </p:sp>
      <p:pic>
        <p:nvPicPr>
          <p:cNvPr id="11" name="Picture 10" descr="Engineering drawing&#10;&#10;Description automatically generated">
            <a:extLst>
              <a:ext uri="{FF2B5EF4-FFF2-40B4-BE49-F238E27FC236}">
                <a16:creationId xmlns:a16="http://schemas.microsoft.com/office/drawing/2014/main" id="{557DB3EF-D682-4F6A-B018-808F5716B9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199" y="4127421"/>
            <a:ext cx="3952729" cy="1880999"/>
          </a:xfrm>
          <a:prstGeom prst="rect">
            <a:avLst/>
          </a:prstGeom>
        </p:spPr>
      </p:pic>
      <p:pic>
        <p:nvPicPr>
          <p:cNvPr id="14" name="Picture 13" descr="A close-up of a syringe and a syringe&#10;&#10;Description automatically generated with low confidence">
            <a:extLst>
              <a:ext uri="{FF2B5EF4-FFF2-40B4-BE49-F238E27FC236}">
                <a16:creationId xmlns:a16="http://schemas.microsoft.com/office/drawing/2014/main" id="{32F347BA-F1B4-1D11-1F63-486B245A7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770" y="1902873"/>
            <a:ext cx="3942863" cy="1880999"/>
          </a:xfrm>
          <a:prstGeom prst="rect">
            <a:avLst/>
          </a:prstGeom>
        </p:spPr>
      </p:pic>
      <p:sp>
        <p:nvSpPr>
          <p:cNvPr id="4" name="Title 1">
            <a:extLst>
              <a:ext uri="{FF2B5EF4-FFF2-40B4-BE49-F238E27FC236}">
                <a16:creationId xmlns:a16="http://schemas.microsoft.com/office/drawing/2014/main" id="{BE495A4E-E8BC-E571-67EB-1B4E03D14002}"/>
              </a:ext>
            </a:extLst>
          </p:cNvPr>
          <p:cNvSpPr txBox="1">
            <a:spLocks/>
          </p:cNvSpPr>
          <p:nvPr/>
        </p:nvSpPr>
        <p:spPr>
          <a:xfrm>
            <a:off x="756674" y="676660"/>
            <a:ext cx="5339326" cy="937887"/>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IN" dirty="0"/>
              <a:t>STRUCTURED CABLING (COPPER &amp; FIBER)</a:t>
            </a:r>
          </a:p>
        </p:txBody>
      </p:sp>
      <p:pic>
        <p:nvPicPr>
          <p:cNvPr id="3" name="Graphic 2">
            <a:extLst>
              <a:ext uri="{FF2B5EF4-FFF2-40B4-BE49-F238E27FC236}">
                <a16:creationId xmlns:a16="http://schemas.microsoft.com/office/drawing/2014/main" id="{1915CE28-F43A-3CE6-C5E1-D018E112652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83043" y="571083"/>
            <a:ext cx="3837950" cy="1149040"/>
          </a:xfrm>
          <a:prstGeom prst="rect">
            <a:avLst/>
          </a:prstGeom>
        </p:spPr>
      </p:pic>
      <p:pic>
        <p:nvPicPr>
          <p:cNvPr id="2" name="Picture 1" descr="Logo&#10;&#10;Description automatically generated">
            <a:extLst>
              <a:ext uri="{FF2B5EF4-FFF2-40B4-BE49-F238E27FC236}">
                <a16:creationId xmlns:a16="http://schemas.microsoft.com/office/drawing/2014/main" id="{56B431CB-D5E5-B3E4-567C-675AADEBC9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5" name="Rectangle 4">
            <a:extLst>
              <a:ext uri="{FF2B5EF4-FFF2-40B4-BE49-F238E27FC236}">
                <a16:creationId xmlns:a16="http://schemas.microsoft.com/office/drawing/2014/main" id="{8F9559F7-12A3-A6EB-F5BA-0EA1FD25C1F9}"/>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7175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2" descr="Image result for bicsi logo">
            <a:extLst>
              <a:ext uri="{FF2B5EF4-FFF2-40B4-BE49-F238E27FC236}">
                <a16:creationId xmlns:a16="http://schemas.microsoft.com/office/drawing/2014/main" id="{773C5643-FE07-F225-F704-643CD7EC14C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68690" y="4178798"/>
            <a:ext cx="1585854" cy="802757"/>
          </a:xfrm>
          <a:prstGeom prst="rect">
            <a:avLst/>
          </a:prstGeom>
          <a:noFill/>
        </p:spPr>
      </p:pic>
      <p:pic>
        <p:nvPicPr>
          <p:cNvPr id="33" name="Picture 4">
            <a:extLst>
              <a:ext uri="{FF2B5EF4-FFF2-40B4-BE49-F238E27FC236}">
                <a16:creationId xmlns:a16="http://schemas.microsoft.com/office/drawing/2014/main" id="{89457E45-8DCE-F69D-254E-BB9FC3593A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26128" y="1833512"/>
            <a:ext cx="1368848" cy="1369895"/>
          </a:xfrm>
          <a:prstGeom prst="rect">
            <a:avLst/>
          </a:prstGeom>
          <a:noFill/>
          <a:ln w="9525">
            <a:noFill/>
            <a:miter lim="800000"/>
            <a:headEnd/>
            <a:tailEnd/>
          </a:ln>
          <a:effectLst/>
        </p:spPr>
      </p:pic>
      <p:pic>
        <p:nvPicPr>
          <p:cNvPr id="35" name="Picture 8" descr="Related image">
            <a:extLst>
              <a:ext uri="{FF2B5EF4-FFF2-40B4-BE49-F238E27FC236}">
                <a16:creationId xmlns:a16="http://schemas.microsoft.com/office/drawing/2014/main" id="{BC8C9F88-2B1E-8027-678C-EA4A3B0DD6EE}"/>
              </a:ext>
            </a:extLst>
          </p:cNvPr>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372396" y="1535061"/>
            <a:ext cx="1966799" cy="1966799"/>
          </a:xfrm>
          <a:prstGeom prst="rect">
            <a:avLst/>
          </a:prstGeom>
          <a:noFill/>
        </p:spPr>
      </p:pic>
      <p:pic>
        <p:nvPicPr>
          <p:cNvPr id="38" name="Picture 3">
            <a:extLst>
              <a:ext uri="{FF2B5EF4-FFF2-40B4-BE49-F238E27FC236}">
                <a16:creationId xmlns:a16="http://schemas.microsoft.com/office/drawing/2014/main" id="{58794A4A-3B3F-EBC5-E641-7A3EA33E39C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62735" y="1750128"/>
            <a:ext cx="1251376" cy="1751732"/>
          </a:xfrm>
          <a:prstGeom prst="rect">
            <a:avLst/>
          </a:prstGeom>
          <a:noFill/>
          <a:ln w="9525">
            <a:noFill/>
            <a:miter lim="800000"/>
            <a:headEnd/>
            <a:tailEnd/>
          </a:ln>
          <a:effectLst/>
        </p:spPr>
      </p:pic>
      <p:pic>
        <p:nvPicPr>
          <p:cNvPr id="11" name="Picture 2">
            <a:extLst>
              <a:ext uri="{FF2B5EF4-FFF2-40B4-BE49-F238E27FC236}">
                <a16:creationId xmlns:a16="http://schemas.microsoft.com/office/drawing/2014/main" id="{10DB85CA-8E8E-65B8-3C66-ECDA7127971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7578" y="1718622"/>
            <a:ext cx="1451278" cy="1452388"/>
          </a:xfrm>
          <a:prstGeom prst="rect">
            <a:avLst/>
          </a:prstGeom>
          <a:noFill/>
          <a:ln w="9525">
            <a:noFill/>
            <a:miter lim="800000"/>
            <a:headEnd/>
            <a:tailEnd/>
          </a:ln>
          <a:effectLst/>
        </p:spPr>
      </p:pic>
      <p:sp>
        <p:nvSpPr>
          <p:cNvPr id="12" name="Title 1">
            <a:extLst>
              <a:ext uri="{FF2B5EF4-FFF2-40B4-BE49-F238E27FC236}">
                <a16:creationId xmlns:a16="http://schemas.microsoft.com/office/drawing/2014/main" id="{27D4DFDF-95BE-0127-D803-11E7B2C54523}"/>
              </a:ext>
            </a:extLst>
          </p:cNvPr>
          <p:cNvSpPr txBox="1">
            <a:spLocks/>
          </p:cNvSpPr>
          <p:nvPr/>
        </p:nvSpPr>
        <p:spPr>
          <a:xfrm>
            <a:off x="803807" y="4472313"/>
            <a:ext cx="2827123" cy="69008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IN" altLang="en-GB" dirty="0">
                <a:sym typeface="+mn-ea"/>
              </a:rPr>
              <a:t>AFFILIATION</a:t>
            </a:r>
            <a:endParaRPr lang="en-IN" dirty="0"/>
          </a:p>
        </p:txBody>
      </p:sp>
      <p:pic>
        <p:nvPicPr>
          <p:cNvPr id="2" name="Graphic 1">
            <a:extLst>
              <a:ext uri="{FF2B5EF4-FFF2-40B4-BE49-F238E27FC236}">
                <a16:creationId xmlns:a16="http://schemas.microsoft.com/office/drawing/2014/main" id="{9241DF3B-BCAD-DC25-63AB-03355E54EE9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737317" y="474674"/>
            <a:ext cx="3837950" cy="1149040"/>
          </a:xfrm>
          <a:prstGeom prst="rect">
            <a:avLst/>
          </a:prstGeom>
        </p:spPr>
      </p:pic>
      <p:pic>
        <p:nvPicPr>
          <p:cNvPr id="3" name="Graphic 2">
            <a:extLst>
              <a:ext uri="{FF2B5EF4-FFF2-40B4-BE49-F238E27FC236}">
                <a16:creationId xmlns:a16="http://schemas.microsoft.com/office/drawing/2014/main" id="{2A341266-FD06-8ADD-2597-24601C06577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54050" y="4151855"/>
            <a:ext cx="3837950" cy="1149040"/>
          </a:xfrm>
          <a:prstGeom prst="rect">
            <a:avLst/>
          </a:prstGeom>
        </p:spPr>
      </p:pic>
      <p:sp>
        <p:nvSpPr>
          <p:cNvPr id="7" name="Title 1">
            <a:extLst>
              <a:ext uri="{FF2B5EF4-FFF2-40B4-BE49-F238E27FC236}">
                <a16:creationId xmlns:a16="http://schemas.microsoft.com/office/drawing/2014/main" id="{E2B752D3-6843-3099-DD3C-DF5B2D06A500}"/>
              </a:ext>
            </a:extLst>
          </p:cNvPr>
          <p:cNvSpPr txBox="1">
            <a:spLocks/>
          </p:cNvSpPr>
          <p:nvPr/>
        </p:nvSpPr>
        <p:spPr>
          <a:xfrm>
            <a:off x="688612" y="604698"/>
            <a:ext cx="3933510" cy="69008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US" dirty="0"/>
              <a:t>CERTIFICATIONS</a:t>
            </a:r>
            <a:endParaRPr lang="en-IN" dirty="0"/>
          </a:p>
        </p:txBody>
      </p:sp>
      <p:pic>
        <p:nvPicPr>
          <p:cNvPr id="4" name="Picture 3" descr="Logo&#10;&#10;Description automatically generated">
            <a:extLst>
              <a:ext uri="{FF2B5EF4-FFF2-40B4-BE49-F238E27FC236}">
                <a16:creationId xmlns:a16="http://schemas.microsoft.com/office/drawing/2014/main" id="{DB7B9B22-E532-B664-B2EC-C284376B29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5" name="Rectangle 4">
            <a:extLst>
              <a:ext uri="{FF2B5EF4-FFF2-40B4-BE49-F238E27FC236}">
                <a16:creationId xmlns:a16="http://schemas.microsoft.com/office/drawing/2014/main" id="{4324A6DA-7594-2EFC-54D5-452A559EC573}"/>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descr="A blue and white logo&#10;&#10;Description automatically generated">
            <a:extLst>
              <a:ext uri="{FF2B5EF4-FFF2-40B4-BE49-F238E27FC236}">
                <a16:creationId xmlns:a16="http://schemas.microsoft.com/office/drawing/2014/main" id="{2F0932C4-11F4-BFA7-6770-326C14031D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77413" y="1684466"/>
            <a:ext cx="1785413" cy="1624726"/>
          </a:xfrm>
          <a:prstGeom prst="rect">
            <a:avLst/>
          </a:prstGeom>
        </p:spPr>
      </p:pic>
      <p:pic>
        <p:nvPicPr>
          <p:cNvPr id="9" name="Picture 8" descr="A logo with handshake and text&#10;&#10;Description automatically generated">
            <a:extLst>
              <a:ext uri="{FF2B5EF4-FFF2-40B4-BE49-F238E27FC236}">
                <a16:creationId xmlns:a16="http://schemas.microsoft.com/office/drawing/2014/main" id="{10AC9A89-8136-07A0-6D73-BFBF33D37505}"/>
              </a:ext>
            </a:extLst>
          </p:cNvPr>
          <p:cNvPicPr>
            <a:picLocks noChangeAspect="1"/>
          </p:cNvPicPr>
          <p:nvPr/>
        </p:nvPicPr>
        <p:blipFill rotWithShape="1">
          <a:blip r:embed="rId11">
            <a:extLst>
              <a:ext uri="{28A0092B-C50C-407E-A947-70E740481C1C}">
                <a14:useLocalDpi xmlns:a14="http://schemas.microsoft.com/office/drawing/2010/main" val="0"/>
              </a:ext>
            </a:extLst>
          </a:blip>
          <a:srcRect t="17718" b="17416"/>
          <a:stretch/>
        </p:blipFill>
        <p:spPr>
          <a:xfrm>
            <a:off x="2920221" y="4026877"/>
            <a:ext cx="2437273" cy="1580954"/>
          </a:xfrm>
          <a:prstGeom prst="rect">
            <a:avLst/>
          </a:prstGeom>
        </p:spPr>
      </p:pic>
      <p:pic>
        <p:nvPicPr>
          <p:cNvPr id="10" name="Picture 9" descr="A blue and white label with black text&#10;&#10;Description automatically generated">
            <a:extLst>
              <a:ext uri="{FF2B5EF4-FFF2-40B4-BE49-F238E27FC236}">
                <a16:creationId xmlns:a16="http://schemas.microsoft.com/office/drawing/2014/main" id="{2C1079B6-1652-34BF-E145-E6622A0E16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83313" y="4026877"/>
            <a:ext cx="3738530" cy="1487004"/>
          </a:xfrm>
          <a:prstGeom prst="rect">
            <a:avLst/>
          </a:prstGeom>
        </p:spPr>
      </p:pic>
      <p:pic>
        <p:nvPicPr>
          <p:cNvPr id="13" name="Picture 12" descr="A blue and black logo&#10;&#10;Description automatically generated">
            <a:extLst>
              <a:ext uri="{FF2B5EF4-FFF2-40B4-BE49-F238E27FC236}">
                <a16:creationId xmlns:a16="http://schemas.microsoft.com/office/drawing/2014/main" id="{B1925623-2D55-50E0-29E6-597A2DFE5E1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9828" y="1935063"/>
            <a:ext cx="1590953" cy="1070528"/>
          </a:xfrm>
          <a:prstGeom prst="rect">
            <a:avLst/>
          </a:prstGeom>
        </p:spPr>
      </p:pic>
    </p:spTree>
    <p:extLst>
      <p:ext uri="{BB962C8B-B14F-4D97-AF65-F5344CB8AC3E}">
        <p14:creationId xmlns:p14="http://schemas.microsoft.com/office/powerpoint/2010/main" val="2025417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BFC3E3-8388-EB07-A4F3-BDF809E5C567}"/>
              </a:ext>
            </a:extLst>
          </p:cNvPr>
          <p:cNvSpPr txBox="1">
            <a:spLocks/>
          </p:cNvSpPr>
          <p:nvPr/>
        </p:nvSpPr>
        <p:spPr>
          <a:xfrm>
            <a:off x="688612" y="444405"/>
            <a:ext cx="4895442" cy="9980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200" b="1" dirty="0">
                <a:solidFill>
                  <a:srgbClr val="CD212A"/>
                </a:solidFill>
                <a:latin typeface="Eurostile LT Std Bold" panose="020B0804020202050204" pitchFamily="34" charset="0"/>
              </a:rPr>
              <a:t>DIGISOL’S </a:t>
            </a:r>
            <a:r>
              <a:rPr lang="en-IN" altLang="en-GB" sz="3200" b="1" dirty="0">
                <a:solidFill>
                  <a:srgbClr val="CD212A"/>
                </a:solidFill>
                <a:latin typeface="Eurostile LT Std Bold" panose="020B0804020202050204" pitchFamily="34" charset="0"/>
                <a:sym typeface="+mn-ea"/>
              </a:rPr>
              <a:t>FOCUSED VERTICALS</a:t>
            </a:r>
            <a:endParaRPr lang="en-IN" sz="3200" b="1" dirty="0">
              <a:solidFill>
                <a:srgbClr val="CD212A"/>
              </a:solidFill>
              <a:latin typeface="Eurostile LT Std Bold" panose="020B0804020202050204" pitchFamily="34" charset="0"/>
            </a:endParaRPr>
          </a:p>
        </p:txBody>
      </p:sp>
      <p:pic>
        <p:nvPicPr>
          <p:cNvPr id="2" name="Graphic 1">
            <a:extLst>
              <a:ext uri="{FF2B5EF4-FFF2-40B4-BE49-F238E27FC236}">
                <a16:creationId xmlns:a16="http://schemas.microsoft.com/office/drawing/2014/main" id="{DE1845C7-F3FB-A718-A894-643FCAA3AA3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67964" y="335643"/>
            <a:ext cx="3837950" cy="1116709"/>
          </a:xfrm>
          <a:prstGeom prst="rect">
            <a:avLst/>
          </a:prstGeom>
        </p:spPr>
      </p:pic>
      <p:sp>
        <p:nvSpPr>
          <p:cNvPr id="11" name="Oval 10">
            <a:extLst>
              <a:ext uri="{FF2B5EF4-FFF2-40B4-BE49-F238E27FC236}">
                <a16:creationId xmlns:a16="http://schemas.microsoft.com/office/drawing/2014/main" id="{173C376A-151F-C0CA-6BA4-1D6847184B10}"/>
              </a:ext>
            </a:extLst>
          </p:cNvPr>
          <p:cNvSpPr/>
          <p:nvPr/>
        </p:nvSpPr>
        <p:spPr>
          <a:xfrm>
            <a:off x="1146177" y="1618985"/>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9" name="Picture 4" descr="Related image">
            <a:extLst>
              <a:ext uri="{FF2B5EF4-FFF2-40B4-BE49-F238E27FC236}">
                <a16:creationId xmlns:a16="http://schemas.microsoft.com/office/drawing/2014/main" id="{87FC5B72-949A-92A2-F8E3-F7974442BE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t="26584" r="-966" b="23903"/>
          <a:stretch>
            <a:fillRect/>
          </a:stretch>
        </p:blipFill>
        <p:spPr bwMode="auto">
          <a:xfrm>
            <a:off x="1324898" y="1865552"/>
            <a:ext cx="1770582" cy="1016027"/>
          </a:xfrm>
          <a:prstGeom prst="rect">
            <a:avLst/>
          </a:prstGeom>
          <a:noFill/>
          <a:ln w="9525">
            <a:noFill/>
            <a:miter lim="800000"/>
            <a:headEnd/>
            <a:tailEnd/>
          </a:ln>
        </p:spPr>
      </p:pic>
      <p:sp>
        <p:nvSpPr>
          <p:cNvPr id="32" name="TextBox 31">
            <a:extLst>
              <a:ext uri="{FF2B5EF4-FFF2-40B4-BE49-F238E27FC236}">
                <a16:creationId xmlns:a16="http://schemas.microsoft.com/office/drawing/2014/main" id="{DA023CEC-09B7-E4D9-A170-5D03FB5612A0}"/>
              </a:ext>
            </a:extLst>
          </p:cNvPr>
          <p:cNvSpPr txBox="1">
            <a:spLocks noChangeArrowheads="1"/>
          </p:cNvSpPr>
          <p:nvPr/>
        </p:nvSpPr>
        <p:spPr bwMode="auto">
          <a:xfrm>
            <a:off x="1184488" y="3104530"/>
            <a:ext cx="2094042" cy="334190"/>
          </a:xfrm>
          <a:prstGeom prst="rect">
            <a:avLst/>
          </a:prstGeom>
          <a:noFill/>
          <a:ln w="9525">
            <a:noFill/>
            <a:miter lim="800000"/>
          </a:ln>
        </p:spPr>
        <p:txBody>
          <a:bodyPr wrap="square" lIns="121917" tIns="60958" rIns="121917" bIns="60958">
            <a:spAutoFit/>
          </a:bodyPr>
          <a:lstStyle/>
          <a:p>
            <a:pPr algn="ctr">
              <a:lnSpc>
                <a:spcPct val="85000"/>
              </a:lnSpc>
              <a:defRPr/>
            </a:pPr>
            <a:r>
              <a:rPr lang="en-IN" altLang="en-US" sz="1600" b="1" dirty="0">
                <a:latin typeface="Aganè S"/>
                <a:cs typeface="Calibri" panose="020F0502020204030204" pitchFamily="34" charset="0"/>
              </a:rPr>
              <a:t>Government</a:t>
            </a:r>
            <a:endParaRPr lang="en-US" sz="1600" b="1" dirty="0">
              <a:latin typeface="Aganè S"/>
              <a:cs typeface="Calibri" panose="020F0502020204030204" pitchFamily="34" charset="0"/>
            </a:endParaRPr>
          </a:p>
        </p:txBody>
      </p:sp>
      <p:sp>
        <p:nvSpPr>
          <p:cNvPr id="17" name="Oval 16">
            <a:extLst>
              <a:ext uri="{FF2B5EF4-FFF2-40B4-BE49-F238E27FC236}">
                <a16:creationId xmlns:a16="http://schemas.microsoft.com/office/drawing/2014/main" id="{123DCC48-FCF8-4A84-E253-CDBC5EF65D2D}"/>
              </a:ext>
            </a:extLst>
          </p:cNvPr>
          <p:cNvSpPr/>
          <p:nvPr/>
        </p:nvSpPr>
        <p:spPr>
          <a:xfrm>
            <a:off x="3736883" y="1618986"/>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5A46C77E-9AFD-F06C-83F8-79321BD09F46}"/>
              </a:ext>
            </a:extLst>
          </p:cNvPr>
          <p:cNvSpPr/>
          <p:nvPr/>
        </p:nvSpPr>
        <p:spPr>
          <a:xfrm>
            <a:off x="6314554" y="1618985"/>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Oval 18">
            <a:extLst>
              <a:ext uri="{FF2B5EF4-FFF2-40B4-BE49-F238E27FC236}">
                <a16:creationId xmlns:a16="http://schemas.microsoft.com/office/drawing/2014/main" id="{10BFF198-E4FC-EA44-8A7B-C81951876DBA}"/>
              </a:ext>
            </a:extLst>
          </p:cNvPr>
          <p:cNvSpPr/>
          <p:nvPr/>
        </p:nvSpPr>
        <p:spPr>
          <a:xfrm>
            <a:off x="8892225" y="1618986"/>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9BF2CFC4-2E68-CA14-00D7-F4DD7DEE0FAF}"/>
              </a:ext>
            </a:extLst>
          </p:cNvPr>
          <p:cNvSpPr/>
          <p:nvPr/>
        </p:nvSpPr>
        <p:spPr>
          <a:xfrm>
            <a:off x="8892225" y="1618985"/>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AD303DF2-656A-148A-3E40-4E67C1DADC56}"/>
              </a:ext>
            </a:extLst>
          </p:cNvPr>
          <p:cNvSpPr/>
          <p:nvPr/>
        </p:nvSpPr>
        <p:spPr>
          <a:xfrm>
            <a:off x="1146177" y="3923520"/>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22" name="Oval 12321">
            <a:extLst>
              <a:ext uri="{FF2B5EF4-FFF2-40B4-BE49-F238E27FC236}">
                <a16:creationId xmlns:a16="http://schemas.microsoft.com/office/drawing/2014/main" id="{8471429C-9AFB-4CC5-5601-29ED9E1466C4}"/>
              </a:ext>
            </a:extLst>
          </p:cNvPr>
          <p:cNvSpPr/>
          <p:nvPr/>
        </p:nvSpPr>
        <p:spPr>
          <a:xfrm>
            <a:off x="3736883" y="3923521"/>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23" name="Oval 12322">
            <a:extLst>
              <a:ext uri="{FF2B5EF4-FFF2-40B4-BE49-F238E27FC236}">
                <a16:creationId xmlns:a16="http://schemas.microsoft.com/office/drawing/2014/main" id="{F8EC97E0-6244-D259-51D6-099FF5306DC8}"/>
              </a:ext>
            </a:extLst>
          </p:cNvPr>
          <p:cNvSpPr/>
          <p:nvPr/>
        </p:nvSpPr>
        <p:spPr>
          <a:xfrm>
            <a:off x="6314554" y="3923521"/>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324" name="Oval 12323">
            <a:extLst>
              <a:ext uri="{FF2B5EF4-FFF2-40B4-BE49-F238E27FC236}">
                <a16:creationId xmlns:a16="http://schemas.microsoft.com/office/drawing/2014/main" id="{D1FFFFA1-1A1F-8011-E89A-00EF8DC6CB53}"/>
              </a:ext>
            </a:extLst>
          </p:cNvPr>
          <p:cNvSpPr/>
          <p:nvPr/>
        </p:nvSpPr>
        <p:spPr>
          <a:xfrm>
            <a:off x="8892225" y="3923521"/>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26" name="Oval 12325">
            <a:extLst>
              <a:ext uri="{FF2B5EF4-FFF2-40B4-BE49-F238E27FC236}">
                <a16:creationId xmlns:a16="http://schemas.microsoft.com/office/drawing/2014/main" id="{65EC9453-3EC2-A188-522E-F030A8008100}"/>
              </a:ext>
            </a:extLst>
          </p:cNvPr>
          <p:cNvSpPr/>
          <p:nvPr/>
        </p:nvSpPr>
        <p:spPr>
          <a:xfrm>
            <a:off x="8892225" y="3923520"/>
            <a:ext cx="2128024" cy="2137901"/>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27" name="TextBox 12326">
            <a:extLst>
              <a:ext uri="{FF2B5EF4-FFF2-40B4-BE49-F238E27FC236}">
                <a16:creationId xmlns:a16="http://schemas.microsoft.com/office/drawing/2014/main" id="{65E34277-4383-89FF-1275-3FEA46748725}"/>
              </a:ext>
            </a:extLst>
          </p:cNvPr>
          <p:cNvSpPr txBox="1">
            <a:spLocks noChangeArrowheads="1"/>
          </p:cNvSpPr>
          <p:nvPr/>
        </p:nvSpPr>
        <p:spPr bwMode="auto">
          <a:xfrm>
            <a:off x="6650529" y="3138398"/>
            <a:ext cx="1558796" cy="334190"/>
          </a:xfrm>
          <a:prstGeom prst="rect">
            <a:avLst/>
          </a:prstGeom>
          <a:noFill/>
          <a:ln w="9525">
            <a:noFill/>
            <a:miter lim="800000"/>
          </a:ln>
        </p:spPr>
        <p:txBody>
          <a:bodyPr wrap="square" lIns="121917" tIns="60958" rIns="121917" bIns="60958">
            <a:spAutoFit/>
          </a:bodyPr>
          <a:lstStyle/>
          <a:p>
            <a:pPr algn="ctr">
              <a:lnSpc>
                <a:spcPct val="85000"/>
              </a:lnSpc>
              <a:defRPr/>
            </a:pPr>
            <a:r>
              <a:rPr lang="en-IN" sz="1600" b="1" dirty="0">
                <a:latin typeface="Aganè S"/>
              </a:rPr>
              <a:t>Healthcare</a:t>
            </a:r>
            <a:endParaRPr lang="en-US" sz="1600" b="1" kern="0" dirty="0">
              <a:latin typeface="Aganè S"/>
            </a:endParaRPr>
          </a:p>
        </p:txBody>
      </p:sp>
      <p:pic>
        <p:nvPicPr>
          <p:cNvPr id="12328" name="Picture 2" descr="Image result for healthcare hospital png">
            <a:extLst>
              <a:ext uri="{FF2B5EF4-FFF2-40B4-BE49-F238E27FC236}">
                <a16:creationId xmlns:a16="http://schemas.microsoft.com/office/drawing/2014/main" id="{DC3E576F-DF06-D687-BB7E-ECBE6D984E14}"/>
              </a:ext>
            </a:extLst>
          </p:cNvPr>
          <p:cNvPicPr>
            <a:picLocks noChangeAspect="1" noChangeArrowheads="1"/>
          </p:cNvPicPr>
          <p:nvPr/>
        </p:nvPicPr>
        <p:blipFill>
          <a:blip r:embed="rId6" cstate="screen">
            <a:duotone>
              <a:prstClr val="black"/>
              <a:srgbClr val="00B050">
                <a:tint val="45000"/>
                <a:satMod val="400000"/>
              </a:srgbClr>
            </a:duotone>
            <a:extLst>
              <a:ext uri="{28A0092B-C50C-407E-A947-70E740481C1C}">
                <a14:useLocalDpi xmlns:a14="http://schemas.microsoft.com/office/drawing/2010/main"/>
              </a:ext>
            </a:extLst>
          </a:blip>
          <a:stretch>
            <a:fillRect/>
          </a:stretch>
        </p:blipFill>
        <p:spPr bwMode="auto">
          <a:xfrm>
            <a:off x="6621433" y="1961834"/>
            <a:ext cx="1473998" cy="893026"/>
          </a:xfrm>
          <a:prstGeom prst="rect">
            <a:avLst/>
          </a:prstGeom>
          <a:noFill/>
        </p:spPr>
      </p:pic>
      <p:pic>
        <p:nvPicPr>
          <p:cNvPr id="12329" name="Picture 10" descr="Image result for smart city png">
            <a:extLst>
              <a:ext uri="{FF2B5EF4-FFF2-40B4-BE49-F238E27FC236}">
                <a16:creationId xmlns:a16="http://schemas.microsoft.com/office/drawing/2014/main" id="{EFB31335-7114-EE66-27C6-C143812E90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90638" y="2079975"/>
            <a:ext cx="1771467" cy="719055"/>
          </a:xfrm>
          <a:prstGeom prst="rect">
            <a:avLst/>
          </a:prstGeom>
          <a:noFill/>
          <a:ln w="9525">
            <a:noFill/>
            <a:miter lim="800000"/>
            <a:headEnd/>
            <a:tailEnd/>
          </a:ln>
        </p:spPr>
      </p:pic>
      <p:sp>
        <p:nvSpPr>
          <p:cNvPr id="12330" name="TextBox 12329">
            <a:extLst>
              <a:ext uri="{FF2B5EF4-FFF2-40B4-BE49-F238E27FC236}">
                <a16:creationId xmlns:a16="http://schemas.microsoft.com/office/drawing/2014/main" id="{C4D03034-50F6-1112-8C33-933A4F1B2ABE}"/>
              </a:ext>
            </a:extLst>
          </p:cNvPr>
          <p:cNvSpPr txBox="1">
            <a:spLocks noChangeArrowheads="1"/>
          </p:cNvSpPr>
          <p:nvPr/>
        </p:nvSpPr>
        <p:spPr bwMode="auto">
          <a:xfrm>
            <a:off x="3981475" y="3134739"/>
            <a:ext cx="1698120" cy="334190"/>
          </a:xfrm>
          <a:prstGeom prst="rect">
            <a:avLst/>
          </a:prstGeom>
          <a:noFill/>
          <a:ln w="9525">
            <a:noFill/>
            <a:miter lim="800000"/>
          </a:ln>
        </p:spPr>
        <p:txBody>
          <a:bodyPr wrap="square" lIns="121917" tIns="60958" rIns="121917" bIns="60958">
            <a:spAutoFit/>
          </a:bodyPr>
          <a:lstStyle/>
          <a:p>
            <a:pPr algn="ctr">
              <a:lnSpc>
                <a:spcPct val="85000"/>
              </a:lnSpc>
              <a:defRPr/>
            </a:pPr>
            <a:r>
              <a:rPr lang="en-IN" sz="1600" b="1" dirty="0">
                <a:latin typeface="Aganè S"/>
              </a:rPr>
              <a:t>Smart Cities</a:t>
            </a:r>
            <a:endParaRPr lang="en-US" sz="1600" b="1" kern="0" dirty="0">
              <a:latin typeface="Aganè S"/>
            </a:endParaRPr>
          </a:p>
        </p:txBody>
      </p:sp>
      <p:pic>
        <p:nvPicPr>
          <p:cNvPr id="12331" name="Picture 4" descr="Image result for data center icon">
            <a:extLst>
              <a:ext uri="{FF2B5EF4-FFF2-40B4-BE49-F238E27FC236}">
                <a16:creationId xmlns:a16="http://schemas.microsoft.com/office/drawing/2014/main" id="{E98EC55F-6971-B407-D1C5-644141635367}"/>
              </a:ext>
            </a:extLst>
          </p:cNvPr>
          <p:cNvPicPr>
            <a:picLocks noChangeAspect="1" noChangeArrowheads="1"/>
          </p:cNvPicPr>
          <p:nvPr/>
        </p:nvPicPr>
        <p:blipFill>
          <a:blip r:embed="rId8" cstate="screen">
            <a:clrChange>
              <a:clrFrom>
                <a:srgbClr val="EDEDED"/>
              </a:clrFrom>
              <a:clrTo>
                <a:srgbClr val="EDEDED">
                  <a:alpha val="0"/>
                </a:srgbClr>
              </a:clrTo>
            </a:clrChange>
            <a:extLst>
              <a:ext uri="{28A0092B-C50C-407E-A947-70E740481C1C}">
                <a14:useLocalDpi xmlns:a14="http://schemas.microsoft.com/office/drawing/2010/main"/>
              </a:ext>
            </a:extLst>
          </a:blip>
          <a:srcRect/>
          <a:stretch>
            <a:fillRect/>
          </a:stretch>
        </p:blipFill>
        <p:spPr bwMode="auto">
          <a:xfrm>
            <a:off x="9280039" y="1733113"/>
            <a:ext cx="1427717" cy="1492614"/>
          </a:xfrm>
          <a:prstGeom prst="rect">
            <a:avLst/>
          </a:prstGeom>
          <a:noFill/>
        </p:spPr>
      </p:pic>
      <p:sp>
        <p:nvSpPr>
          <p:cNvPr id="12332" name="TextBox 12331">
            <a:extLst>
              <a:ext uri="{FF2B5EF4-FFF2-40B4-BE49-F238E27FC236}">
                <a16:creationId xmlns:a16="http://schemas.microsoft.com/office/drawing/2014/main" id="{84287A8D-AA35-6004-084C-022EE8FCA7D8}"/>
              </a:ext>
            </a:extLst>
          </p:cNvPr>
          <p:cNvSpPr txBox="1">
            <a:spLocks noChangeArrowheads="1"/>
          </p:cNvSpPr>
          <p:nvPr/>
        </p:nvSpPr>
        <p:spPr bwMode="auto">
          <a:xfrm>
            <a:off x="9097741" y="3108235"/>
            <a:ext cx="1835302" cy="543478"/>
          </a:xfrm>
          <a:prstGeom prst="rect">
            <a:avLst/>
          </a:prstGeom>
          <a:noFill/>
          <a:ln w="9525">
            <a:noFill/>
            <a:miter lim="800000"/>
          </a:ln>
        </p:spPr>
        <p:txBody>
          <a:bodyPr wrap="square" lIns="121917" tIns="60958" rIns="121917" bIns="60958">
            <a:spAutoFit/>
          </a:bodyPr>
          <a:lstStyle/>
          <a:p>
            <a:pPr algn="ctr">
              <a:lnSpc>
                <a:spcPct val="85000"/>
              </a:lnSpc>
              <a:defRPr/>
            </a:pPr>
            <a:r>
              <a:rPr lang="en-IN" sz="1600" b="1" dirty="0">
                <a:latin typeface="Aganè S"/>
              </a:rPr>
              <a:t>Data </a:t>
            </a:r>
            <a:r>
              <a:rPr lang="en-IN" sz="1600" b="1" dirty="0" err="1">
                <a:latin typeface="Aganè S"/>
              </a:rPr>
              <a:t>Centers</a:t>
            </a:r>
            <a:r>
              <a:rPr lang="en-IN" sz="1600" b="1" dirty="0">
                <a:latin typeface="Aganè S"/>
              </a:rPr>
              <a:t>/ IT/ITES</a:t>
            </a:r>
            <a:endParaRPr lang="en-US" sz="1600" b="1" kern="0" dirty="0">
              <a:latin typeface="Aganè S"/>
            </a:endParaRPr>
          </a:p>
        </p:txBody>
      </p:sp>
      <p:pic>
        <p:nvPicPr>
          <p:cNvPr id="12333" name="Picture 8" descr="Image result for education png">
            <a:extLst>
              <a:ext uri="{FF2B5EF4-FFF2-40B4-BE49-F238E27FC236}">
                <a16:creationId xmlns:a16="http://schemas.microsoft.com/office/drawing/2014/main" id="{CEA462E7-292F-3BC5-95C2-E14E3C00F1F2}"/>
              </a:ext>
            </a:extLst>
          </p:cNvPr>
          <p:cNvPicPr>
            <a:picLocks noChangeAspect="1" noChangeArrowheads="1"/>
          </p:cNvPicPr>
          <p:nvPr/>
        </p:nvPicPr>
        <p:blipFill>
          <a:blip r:embed="rId9" cstate="print"/>
          <a:srcRect/>
          <a:stretch>
            <a:fillRect/>
          </a:stretch>
        </p:blipFill>
        <p:spPr bwMode="auto">
          <a:xfrm>
            <a:off x="1782245" y="4141925"/>
            <a:ext cx="936289" cy="1113455"/>
          </a:xfrm>
          <a:prstGeom prst="rect">
            <a:avLst/>
          </a:prstGeom>
          <a:noFill/>
          <a:ln w="9525">
            <a:noFill/>
            <a:miter lim="800000"/>
            <a:headEnd/>
            <a:tailEnd/>
          </a:ln>
        </p:spPr>
      </p:pic>
      <p:pic>
        <p:nvPicPr>
          <p:cNvPr id="12334" name="Picture 12333" descr="images">
            <a:extLst>
              <a:ext uri="{FF2B5EF4-FFF2-40B4-BE49-F238E27FC236}">
                <a16:creationId xmlns:a16="http://schemas.microsoft.com/office/drawing/2014/main" id="{5121FAFF-5C62-3B90-F5D0-0A64584C778B}"/>
              </a:ext>
            </a:extLst>
          </p:cNvPr>
          <p:cNvPicPr>
            <a:picLocks noChangeAspect="1"/>
          </p:cNvPicPr>
          <p:nvPr/>
        </p:nvPicPr>
        <p:blipFill>
          <a:blip r:embed="rId10" cstate="print"/>
          <a:stretch>
            <a:fillRect/>
          </a:stretch>
        </p:blipFill>
        <p:spPr>
          <a:xfrm>
            <a:off x="4399478" y="4114649"/>
            <a:ext cx="901392" cy="1208491"/>
          </a:xfrm>
          <a:prstGeom prst="rect">
            <a:avLst/>
          </a:prstGeom>
        </p:spPr>
      </p:pic>
      <p:sp>
        <p:nvSpPr>
          <p:cNvPr id="12335" name="TextBox 12334">
            <a:extLst>
              <a:ext uri="{FF2B5EF4-FFF2-40B4-BE49-F238E27FC236}">
                <a16:creationId xmlns:a16="http://schemas.microsoft.com/office/drawing/2014/main" id="{59869C53-74C6-7348-D347-19788D51978D}"/>
              </a:ext>
            </a:extLst>
          </p:cNvPr>
          <p:cNvSpPr txBox="1">
            <a:spLocks noChangeArrowheads="1"/>
          </p:cNvSpPr>
          <p:nvPr/>
        </p:nvSpPr>
        <p:spPr bwMode="auto">
          <a:xfrm>
            <a:off x="3872403" y="5529776"/>
            <a:ext cx="1905000" cy="334190"/>
          </a:xfrm>
          <a:prstGeom prst="rect">
            <a:avLst/>
          </a:prstGeom>
          <a:noFill/>
          <a:ln w="9525">
            <a:noFill/>
            <a:miter lim="800000"/>
          </a:ln>
        </p:spPr>
        <p:txBody>
          <a:bodyPr lIns="121917" tIns="60958" rIns="121917" bIns="60958">
            <a:spAutoFit/>
          </a:bodyPr>
          <a:lstStyle/>
          <a:p>
            <a:pPr algn="ctr">
              <a:lnSpc>
                <a:spcPct val="85000"/>
              </a:lnSpc>
              <a:defRPr/>
            </a:pPr>
            <a:r>
              <a:rPr lang="en-IN" sz="1600" b="1" dirty="0">
                <a:latin typeface="Aganè S"/>
              </a:rPr>
              <a:t>Telecom</a:t>
            </a:r>
            <a:endParaRPr lang="en-US" sz="1600" b="1" kern="0" dirty="0">
              <a:latin typeface="Aganè S"/>
            </a:endParaRPr>
          </a:p>
        </p:txBody>
      </p:sp>
      <p:sp>
        <p:nvSpPr>
          <p:cNvPr id="12336" name="TextBox 12335">
            <a:extLst>
              <a:ext uri="{FF2B5EF4-FFF2-40B4-BE49-F238E27FC236}">
                <a16:creationId xmlns:a16="http://schemas.microsoft.com/office/drawing/2014/main" id="{60CFAF05-4B19-3F3F-8C73-60E640162152}"/>
              </a:ext>
            </a:extLst>
          </p:cNvPr>
          <p:cNvSpPr txBox="1">
            <a:spLocks noChangeArrowheads="1"/>
          </p:cNvSpPr>
          <p:nvPr/>
        </p:nvSpPr>
        <p:spPr bwMode="auto">
          <a:xfrm>
            <a:off x="1312194" y="5532943"/>
            <a:ext cx="1905000" cy="334190"/>
          </a:xfrm>
          <a:prstGeom prst="rect">
            <a:avLst/>
          </a:prstGeom>
          <a:noFill/>
          <a:ln w="9525">
            <a:noFill/>
            <a:miter lim="800000"/>
          </a:ln>
        </p:spPr>
        <p:txBody>
          <a:bodyPr lIns="121917" tIns="60958" rIns="121917" bIns="60958">
            <a:spAutoFit/>
          </a:bodyPr>
          <a:lstStyle/>
          <a:p>
            <a:pPr algn="ctr">
              <a:lnSpc>
                <a:spcPct val="85000"/>
              </a:lnSpc>
              <a:defRPr/>
            </a:pPr>
            <a:r>
              <a:rPr lang="en-IN" sz="1600" b="1" dirty="0">
                <a:latin typeface="Aganè S"/>
              </a:rPr>
              <a:t>Education</a:t>
            </a:r>
            <a:endParaRPr lang="en-US" sz="1600" b="1" kern="0" dirty="0">
              <a:latin typeface="Aganè S"/>
            </a:endParaRPr>
          </a:p>
        </p:txBody>
      </p:sp>
      <p:pic>
        <p:nvPicPr>
          <p:cNvPr id="12337" name="Picture 2" descr="Image result for BFSI ICON">
            <a:extLst>
              <a:ext uri="{FF2B5EF4-FFF2-40B4-BE49-F238E27FC236}">
                <a16:creationId xmlns:a16="http://schemas.microsoft.com/office/drawing/2014/main" id="{5BE2E599-11AC-6F76-74B0-18C30903F26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971342" y="3935723"/>
            <a:ext cx="1973892" cy="1640142"/>
          </a:xfrm>
          <a:prstGeom prst="rect">
            <a:avLst/>
          </a:prstGeom>
          <a:noFill/>
        </p:spPr>
      </p:pic>
      <p:sp>
        <p:nvSpPr>
          <p:cNvPr id="12338" name="TextBox 12337">
            <a:extLst>
              <a:ext uri="{FF2B5EF4-FFF2-40B4-BE49-F238E27FC236}">
                <a16:creationId xmlns:a16="http://schemas.microsoft.com/office/drawing/2014/main" id="{CE0B0042-82E9-02C5-9912-4F53CB059273}"/>
              </a:ext>
            </a:extLst>
          </p:cNvPr>
          <p:cNvSpPr txBox="1">
            <a:spLocks noChangeArrowheads="1"/>
          </p:cNvSpPr>
          <p:nvPr/>
        </p:nvSpPr>
        <p:spPr bwMode="auto">
          <a:xfrm>
            <a:off x="9040234" y="5585261"/>
            <a:ext cx="1905000" cy="334190"/>
          </a:xfrm>
          <a:prstGeom prst="rect">
            <a:avLst/>
          </a:prstGeom>
          <a:noFill/>
          <a:ln w="9525">
            <a:noFill/>
            <a:miter lim="800000"/>
          </a:ln>
        </p:spPr>
        <p:txBody>
          <a:bodyPr lIns="121917" tIns="60958" rIns="121917" bIns="60958">
            <a:spAutoFit/>
          </a:bodyPr>
          <a:lstStyle/>
          <a:p>
            <a:pPr algn="ctr">
              <a:lnSpc>
                <a:spcPct val="85000"/>
              </a:lnSpc>
              <a:defRPr/>
            </a:pPr>
            <a:r>
              <a:rPr lang="en-IN" sz="1600" b="1" dirty="0" err="1">
                <a:latin typeface="Aganè S"/>
              </a:rPr>
              <a:t>BFSI</a:t>
            </a:r>
            <a:endParaRPr lang="en-US" sz="1600" b="1" kern="0" dirty="0">
              <a:latin typeface="Aganè S"/>
            </a:endParaRPr>
          </a:p>
        </p:txBody>
      </p:sp>
      <p:pic>
        <p:nvPicPr>
          <p:cNvPr id="12339" name="Picture 10" descr="Image result for construction png">
            <a:extLst>
              <a:ext uri="{FF2B5EF4-FFF2-40B4-BE49-F238E27FC236}">
                <a16:creationId xmlns:a16="http://schemas.microsoft.com/office/drawing/2014/main" id="{30701437-CEDE-1CA0-5628-8A25CDDA96B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826503" y="4114650"/>
            <a:ext cx="1063858" cy="1065591"/>
          </a:xfrm>
          <a:prstGeom prst="rect">
            <a:avLst/>
          </a:prstGeom>
          <a:noFill/>
          <a:ln w="9525">
            <a:noFill/>
            <a:miter lim="800000"/>
            <a:headEnd/>
            <a:tailEnd/>
          </a:ln>
        </p:spPr>
      </p:pic>
      <p:sp>
        <p:nvSpPr>
          <p:cNvPr id="12340" name="TextBox 12339">
            <a:extLst>
              <a:ext uri="{FF2B5EF4-FFF2-40B4-BE49-F238E27FC236}">
                <a16:creationId xmlns:a16="http://schemas.microsoft.com/office/drawing/2014/main" id="{C8E6ECF3-152C-7D21-DB9B-D9588F91B8CE}"/>
              </a:ext>
            </a:extLst>
          </p:cNvPr>
          <p:cNvSpPr txBox="1">
            <a:spLocks noChangeArrowheads="1"/>
          </p:cNvSpPr>
          <p:nvPr/>
        </p:nvSpPr>
        <p:spPr bwMode="auto">
          <a:xfrm>
            <a:off x="6300007" y="5400457"/>
            <a:ext cx="2142571" cy="543478"/>
          </a:xfrm>
          <a:prstGeom prst="rect">
            <a:avLst/>
          </a:prstGeom>
          <a:noFill/>
          <a:ln w="9525">
            <a:noFill/>
            <a:miter lim="800000"/>
          </a:ln>
        </p:spPr>
        <p:txBody>
          <a:bodyPr wrap="square" lIns="121917" tIns="60958" rIns="121917" bIns="60958">
            <a:spAutoFit/>
          </a:bodyPr>
          <a:lstStyle/>
          <a:p>
            <a:pPr algn="ctr">
              <a:lnSpc>
                <a:spcPct val="85000"/>
              </a:lnSpc>
              <a:defRPr/>
            </a:pPr>
            <a:r>
              <a:rPr lang="en-IN" sz="1600" b="1" dirty="0">
                <a:latin typeface="Aganè S"/>
              </a:rPr>
              <a:t>Construction </a:t>
            </a:r>
          </a:p>
          <a:p>
            <a:pPr algn="ctr">
              <a:lnSpc>
                <a:spcPct val="85000"/>
              </a:lnSpc>
              <a:defRPr/>
            </a:pPr>
            <a:r>
              <a:rPr lang="en-IN" sz="1600" b="1" dirty="0">
                <a:latin typeface="Aganè S"/>
              </a:rPr>
              <a:t>&amp; Power</a:t>
            </a:r>
            <a:endParaRPr lang="en-US" sz="1600" b="1" kern="0" dirty="0">
              <a:latin typeface="Aganè S"/>
            </a:endParaRPr>
          </a:p>
        </p:txBody>
      </p:sp>
      <p:cxnSp>
        <p:nvCxnSpPr>
          <p:cNvPr id="12341" name="Connector: Elbow 12340">
            <a:extLst>
              <a:ext uri="{FF2B5EF4-FFF2-40B4-BE49-F238E27FC236}">
                <a16:creationId xmlns:a16="http://schemas.microsoft.com/office/drawing/2014/main" id="{2DFB9347-B625-E580-1877-C46A3B638EEE}"/>
              </a:ext>
            </a:extLst>
          </p:cNvPr>
          <p:cNvCxnSpPr>
            <a:cxnSpLocks/>
          </p:cNvCxnSpPr>
          <p:nvPr/>
        </p:nvCxnSpPr>
        <p:spPr>
          <a:xfrm>
            <a:off x="5415106" y="938549"/>
            <a:ext cx="5729972" cy="4384591"/>
          </a:xfrm>
          <a:prstGeom prst="bentConnector3">
            <a:avLst>
              <a:gd name="adj1" fmla="val 106894"/>
            </a:avLst>
          </a:prstGeom>
          <a:ln w="12700">
            <a:solidFill>
              <a:srgbClr val="CC212A"/>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F13FAB87-A92D-3FF0-4FF4-0B5073DA1D1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5" name="Rectangle 4">
            <a:extLst>
              <a:ext uri="{FF2B5EF4-FFF2-40B4-BE49-F238E27FC236}">
                <a16:creationId xmlns:a16="http://schemas.microsoft.com/office/drawing/2014/main" id="{55C788CD-90DD-8A16-5372-BD8E29DB8A98}"/>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13150037"/>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F65E6187-E89B-CC0C-AA17-689974055B39}"/>
              </a:ext>
            </a:extLst>
          </p:cNvPr>
          <p:cNvSpPr txBox="1">
            <a:spLocks/>
          </p:cNvSpPr>
          <p:nvPr/>
        </p:nvSpPr>
        <p:spPr>
          <a:xfrm>
            <a:off x="755373" y="1890943"/>
            <a:ext cx="9976203" cy="1754326"/>
          </a:xfrm>
          <a:prstGeom prst="rect">
            <a:avLst/>
          </a:prstGeom>
          <a:noFill/>
        </p:spPr>
        <p:txBody>
          <a:bodyPr wrap="square">
            <a:spAutoFit/>
          </a:bodyPr>
          <a:lstStyle>
            <a:defPPr>
              <a:defRPr lang="en-US"/>
            </a:defPPr>
            <a:lvl1pPr>
              <a:defRPr sz="1600">
                <a:latin typeface="Aganè S" pitchFamily="2" charset="0"/>
              </a:defRPr>
            </a:lvl1pPr>
          </a:lstStyle>
          <a:p>
            <a:r>
              <a:rPr lang="en-US" sz="1800" dirty="0">
                <a:latin typeface="Aganè S"/>
                <a:sym typeface="Calibri Light" panose="020F0302020204030204" charset="0"/>
              </a:rPr>
              <a:t> DIGI</a:t>
            </a:r>
            <a:r>
              <a:rPr lang="en-IN" altLang="en-US" sz="1800" dirty="0">
                <a:latin typeface="Aganè S"/>
                <a:sym typeface="Calibri Light" panose="020F0302020204030204" charset="0"/>
              </a:rPr>
              <a:t>SOL</a:t>
            </a:r>
            <a:r>
              <a:rPr lang="en-US" sz="1800" dirty="0">
                <a:latin typeface="Aganè S"/>
                <a:sym typeface="Calibri Light" panose="020F0302020204030204" charset="0"/>
              </a:rPr>
              <a:t> offers first-rate integrated after-sale-service and support, which consists of</a:t>
            </a:r>
          </a:p>
          <a:p>
            <a:pPr marL="742950" lvl="1" indent="-285750">
              <a:buFont typeface="Arial" panose="020B0604020202020204" pitchFamily="34" charset="0"/>
              <a:buChar char="•"/>
            </a:pPr>
            <a:r>
              <a:rPr lang="en-US" dirty="0">
                <a:latin typeface="Aganè S"/>
                <a:sym typeface="Calibri Light" panose="020F0302020204030204" charset="0"/>
              </a:rPr>
              <a:t> Service Centers</a:t>
            </a:r>
          </a:p>
          <a:p>
            <a:pPr marL="742950" lvl="1" indent="-285750">
              <a:buFont typeface="Arial" panose="020B0604020202020204" pitchFamily="34" charset="0"/>
              <a:buChar char="•"/>
            </a:pPr>
            <a:r>
              <a:rPr lang="en-US" dirty="0">
                <a:latin typeface="Aganè S"/>
                <a:sym typeface="Calibri Light" panose="020F0302020204030204" charset="0"/>
              </a:rPr>
              <a:t> DIGISOL Technical Assistance Centre (DTAC) </a:t>
            </a:r>
          </a:p>
          <a:p>
            <a:r>
              <a:rPr lang="en-US" sz="1800" dirty="0">
                <a:latin typeface="Aganè S"/>
                <a:sym typeface="Calibri Light" panose="020F0302020204030204" charset="0"/>
              </a:rPr>
              <a:t> DIG</a:t>
            </a:r>
            <a:r>
              <a:rPr lang="en-IN" altLang="en-US" sz="1800" dirty="0">
                <a:latin typeface="Aganè S"/>
                <a:sym typeface="Calibri Light" panose="020F0302020204030204" charset="0"/>
              </a:rPr>
              <a:t>ISOL</a:t>
            </a:r>
            <a:r>
              <a:rPr lang="en-US" sz="1800" dirty="0">
                <a:latin typeface="Aganè S"/>
                <a:sym typeface="Calibri Light" panose="020F0302020204030204" charset="0"/>
              </a:rPr>
              <a:t> has efficient and highly skilled professionals that offer excellent state</a:t>
            </a:r>
            <a:r>
              <a:rPr lang="en-IN" altLang="en-US" sz="1800" dirty="0">
                <a:latin typeface="Aganè S"/>
                <a:sym typeface="Calibri Light" panose="020F0302020204030204" charset="0"/>
              </a:rPr>
              <a:t>-of-the-art </a:t>
            </a:r>
            <a:r>
              <a:rPr lang="en-US" sz="1800" dirty="0">
                <a:latin typeface="Aganè S"/>
                <a:sym typeface="Calibri Light" panose="020F0302020204030204" charset="0"/>
              </a:rPr>
              <a:t>services to the customers</a:t>
            </a:r>
          </a:p>
          <a:p>
            <a:r>
              <a:rPr lang="en-US" sz="1800" dirty="0">
                <a:latin typeface="Aganè S"/>
                <a:sym typeface="Calibri Light" panose="020F0302020204030204" charset="0"/>
              </a:rPr>
              <a:t> </a:t>
            </a:r>
            <a:r>
              <a:rPr lang="en-IN" altLang="en-US" sz="1800" dirty="0">
                <a:latin typeface="Aganè S"/>
                <a:sym typeface="Calibri Light" panose="020F0302020204030204" charset="0"/>
              </a:rPr>
              <a:t>DIGISOL</a:t>
            </a:r>
            <a:r>
              <a:rPr lang="en-US" sz="1800" dirty="0">
                <a:latin typeface="Aganè S"/>
                <a:sym typeface="Calibri Light" panose="020F0302020204030204" charset="0"/>
              </a:rPr>
              <a:t> has a widespread network of </a:t>
            </a:r>
            <a:r>
              <a:rPr lang="en-US" sz="1800" b="1" dirty="0">
                <a:latin typeface="Aganè S"/>
                <a:sym typeface="Calibri Light" panose="020F0302020204030204" charset="0"/>
              </a:rPr>
              <a:t>6</a:t>
            </a:r>
            <a:r>
              <a:rPr lang="en-IN" altLang="en-US" sz="1800" b="1" dirty="0">
                <a:latin typeface="Aganè S"/>
                <a:sym typeface="Calibri Light" panose="020F0302020204030204" charset="0"/>
              </a:rPr>
              <a:t>3</a:t>
            </a:r>
            <a:r>
              <a:rPr lang="en-US" sz="1800" b="1" dirty="0">
                <a:latin typeface="Aganè S"/>
                <a:sym typeface="Calibri Light" panose="020F0302020204030204" charset="0"/>
              </a:rPr>
              <a:t> Service </a:t>
            </a:r>
            <a:r>
              <a:rPr lang="en-US" sz="1800" b="1" dirty="0" err="1">
                <a:latin typeface="Aganè S"/>
                <a:sym typeface="Calibri Light" panose="020F0302020204030204" charset="0"/>
              </a:rPr>
              <a:t>centres</a:t>
            </a:r>
            <a:r>
              <a:rPr lang="en-US" sz="1800" b="1" dirty="0">
                <a:latin typeface="Aganè S"/>
                <a:sym typeface="Calibri Light" panose="020F0302020204030204" charset="0"/>
              </a:rPr>
              <a:t> </a:t>
            </a:r>
            <a:r>
              <a:rPr lang="en-US" sz="1800" dirty="0">
                <a:latin typeface="Aganè S"/>
                <a:sym typeface="Calibri Light" panose="020F0302020204030204" charset="0"/>
              </a:rPr>
              <a:t>across India</a:t>
            </a:r>
          </a:p>
        </p:txBody>
      </p:sp>
      <p:sp>
        <p:nvSpPr>
          <p:cNvPr id="5" name="Text Box 10">
            <a:extLst>
              <a:ext uri="{FF2B5EF4-FFF2-40B4-BE49-F238E27FC236}">
                <a16:creationId xmlns:a16="http://schemas.microsoft.com/office/drawing/2014/main" id="{116CD696-0ACC-EFAE-2684-C0FBE893CF3A}"/>
              </a:ext>
            </a:extLst>
          </p:cNvPr>
          <p:cNvSpPr txBox="1"/>
          <p:nvPr/>
        </p:nvSpPr>
        <p:spPr>
          <a:xfrm>
            <a:off x="755373" y="4292922"/>
            <a:ext cx="5669269" cy="1015663"/>
          </a:xfrm>
          <a:prstGeom prst="rect">
            <a:avLst/>
          </a:prstGeom>
          <a:noFill/>
        </p:spPr>
        <p:txBody>
          <a:bodyPr wrap="square" rtlCol="0" anchor="t">
            <a:spAutoFit/>
          </a:bodyPr>
          <a:lstStyle/>
          <a:p>
            <a:r>
              <a:rPr lang="en-IN" altLang="en-US" dirty="0">
                <a:latin typeface="Aganè S"/>
              </a:rPr>
              <a:t>Customers can connect to us for any query</a:t>
            </a:r>
          </a:p>
          <a:p>
            <a:pPr marL="742950" lvl="1" indent="-285750">
              <a:buFont typeface="Wingdings" panose="05000000000000000000" pitchFamily="2" charset="2"/>
              <a:buChar char="§"/>
            </a:pPr>
            <a:r>
              <a:rPr lang="en-IN" sz="2000" b="1" dirty="0">
                <a:solidFill>
                  <a:srgbClr val="C00000"/>
                </a:solidFill>
                <a:latin typeface="Aganè S" pitchFamily="2" charset="0"/>
                <a:cs typeface="Calibri" panose="020F0502020204030204" pitchFamily="34" charset="0"/>
              </a:rPr>
              <a:t>Toll Free Number:</a:t>
            </a:r>
            <a:r>
              <a:rPr lang="en-US" sz="2000" b="1" dirty="0">
                <a:solidFill>
                  <a:schemeClr val="tx1">
                    <a:lumMod val="75000"/>
                    <a:lumOff val="25000"/>
                  </a:schemeClr>
                </a:solidFill>
                <a:latin typeface="Aganè S" pitchFamily="2" charset="0"/>
                <a:cs typeface="Calibri" panose="020F0502020204030204" pitchFamily="34" charset="0"/>
              </a:rPr>
              <a:t> </a:t>
            </a:r>
            <a:r>
              <a:rPr lang="en-US" sz="2000" b="1" dirty="0">
                <a:latin typeface="Aganè S" pitchFamily="2" charset="0"/>
                <a:cs typeface="Calibri" panose="020F0502020204030204" pitchFamily="34" charset="0"/>
              </a:rPr>
              <a:t>1800 – 209 – 3444</a:t>
            </a:r>
          </a:p>
          <a:p>
            <a:pPr marL="742950" lvl="1" indent="-285750">
              <a:buFont typeface="Wingdings" panose="05000000000000000000" pitchFamily="2" charset="2"/>
              <a:buChar char="§"/>
            </a:pPr>
            <a:r>
              <a:rPr lang="en-IN" sz="2000" b="1" dirty="0">
                <a:solidFill>
                  <a:srgbClr val="C00000"/>
                </a:solidFill>
                <a:latin typeface="Aganè S" pitchFamily="2" charset="0"/>
                <a:cs typeface="Calibri" panose="020F0502020204030204" pitchFamily="34" charset="0"/>
              </a:rPr>
              <a:t>Email: </a:t>
            </a:r>
            <a:r>
              <a:rPr lang="en-US" sz="2000" b="1" dirty="0">
                <a:latin typeface="Aganè S" pitchFamily="2" charset="0"/>
                <a:cs typeface="Calibri" panose="020F0502020204030204" pitchFamily="34" charset="0"/>
                <a:hlinkClick r:id="rId2"/>
              </a:rPr>
              <a:t>helpdesk@digisol.com</a:t>
            </a:r>
            <a:r>
              <a:rPr lang="en-US" sz="2000" b="1" dirty="0">
                <a:latin typeface="Aganè S" pitchFamily="2" charset="0"/>
                <a:cs typeface="Calibri" panose="020F0502020204030204" pitchFamily="34" charset="0"/>
              </a:rPr>
              <a:t> </a:t>
            </a:r>
          </a:p>
        </p:txBody>
      </p:sp>
      <p:pic>
        <p:nvPicPr>
          <p:cNvPr id="7" name="Picture 6" descr="logo">
            <a:extLst>
              <a:ext uri="{FF2B5EF4-FFF2-40B4-BE49-F238E27FC236}">
                <a16:creationId xmlns:a16="http://schemas.microsoft.com/office/drawing/2014/main" id="{97A72BC2-CA8B-3E14-A6E0-842B7304867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4800" y="4664396"/>
            <a:ext cx="2701189" cy="644189"/>
          </a:xfrm>
          <a:prstGeom prst="rect">
            <a:avLst/>
          </a:prstGeom>
          <a:noFill/>
          <a:ln>
            <a:noFill/>
          </a:ln>
        </p:spPr>
      </p:pic>
      <p:sp>
        <p:nvSpPr>
          <p:cNvPr id="6" name="Title 1">
            <a:extLst>
              <a:ext uri="{FF2B5EF4-FFF2-40B4-BE49-F238E27FC236}">
                <a16:creationId xmlns:a16="http://schemas.microsoft.com/office/drawing/2014/main" id="{8B9F8EFD-79C2-ED38-E02C-CBF5C0909CC3}"/>
              </a:ext>
            </a:extLst>
          </p:cNvPr>
          <p:cNvSpPr txBox="1">
            <a:spLocks/>
          </p:cNvSpPr>
          <p:nvPr/>
        </p:nvSpPr>
        <p:spPr>
          <a:xfrm>
            <a:off x="613537" y="407772"/>
            <a:ext cx="4780033" cy="1079385"/>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IN" altLang="en-IN" dirty="0">
                <a:sym typeface="Calibri" panose="020F0502020204030204" pitchFamily="34" charset="0"/>
              </a:rPr>
              <a:t>CUSTOMER SERVICE &amp; SUPPORT</a:t>
            </a:r>
            <a:endParaRPr lang="en-IN" altLang="en-US" dirty="0">
              <a:sym typeface="Calibri" panose="020F0502020204030204" pitchFamily="34" charset="0"/>
            </a:endParaRPr>
          </a:p>
        </p:txBody>
      </p:sp>
      <p:pic>
        <p:nvPicPr>
          <p:cNvPr id="2" name="Graphic 1">
            <a:extLst>
              <a:ext uri="{FF2B5EF4-FFF2-40B4-BE49-F238E27FC236}">
                <a16:creationId xmlns:a16="http://schemas.microsoft.com/office/drawing/2014/main" id="{95D252F3-84AD-A31F-45E4-A64CD60C458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25416" y="389109"/>
            <a:ext cx="3837950" cy="1116709"/>
          </a:xfrm>
          <a:prstGeom prst="rect">
            <a:avLst/>
          </a:prstGeom>
        </p:spPr>
      </p:pic>
      <p:pic>
        <p:nvPicPr>
          <p:cNvPr id="3" name="Picture 2" descr="Logo&#10;&#10;Description automatically generated">
            <a:extLst>
              <a:ext uri="{FF2B5EF4-FFF2-40B4-BE49-F238E27FC236}">
                <a16:creationId xmlns:a16="http://schemas.microsoft.com/office/drawing/2014/main" id="{641BDC86-6DBE-85AC-CE58-1FB25230D7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8" name="Rectangle 7">
            <a:extLst>
              <a:ext uri="{FF2B5EF4-FFF2-40B4-BE49-F238E27FC236}">
                <a16:creationId xmlns:a16="http://schemas.microsoft.com/office/drawing/2014/main" id="{E7CB1DEE-1E02-4BE0-D6DE-E0554F26BC34}"/>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4798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5"/>
          <p:cNvSpPr txBox="1"/>
          <p:nvPr/>
        </p:nvSpPr>
        <p:spPr>
          <a:xfrm>
            <a:off x="5535537" y="1498430"/>
            <a:ext cx="6153785" cy="1169551"/>
          </a:xfrm>
          <a:prstGeom prst="rect">
            <a:avLst/>
          </a:prstGeom>
          <a:noFill/>
        </p:spPr>
        <p:txBody>
          <a:bodyPr wrap="square" rtlCol="0">
            <a:spAutoFit/>
          </a:bodyPr>
          <a:lstStyle/>
          <a:p>
            <a:r>
              <a:rPr lang="en-IN" altLang="en-US" sz="1400" dirty="0">
                <a:latin typeface="Aganè S" pitchFamily="2" charset="0"/>
                <a:cs typeface="+mn-lt"/>
              </a:rPr>
              <a:t>O</a:t>
            </a:r>
            <a:r>
              <a:rPr lang="en-US" sz="1400" dirty="0">
                <a:latin typeface="Aganè S" pitchFamily="2" charset="0"/>
                <a:cs typeface="+mn-lt"/>
              </a:rPr>
              <a:t>ur unique distribution system comprises of exclusive regional distributors to address the SOHO, SMB and SME segments. </a:t>
            </a:r>
          </a:p>
          <a:p>
            <a:endParaRPr lang="en-US" sz="1400" dirty="0">
              <a:latin typeface="Aganè S" pitchFamily="2" charset="0"/>
              <a:cs typeface="+mn-lt"/>
            </a:endParaRPr>
          </a:p>
          <a:p>
            <a:r>
              <a:rPr lang="en-US" sz="1400" dirty="0">
                <a:latin typeface="Aganè S" pitchFamily="2" charset="0"/>
                <a:cs typeface="+mn-lt"/>
              </a:rPr>
              <a:t>This ensures extensive reach and easy availability of all our products and solutions throughout the country.</a:t>
            </a:r>
          </a:p>
        </p:txBody>
      </p:sp>
      <p:pic>
        <p:nvPicPr>
          <p:cNvPr id="80" name="Picture 79" descr="office-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3661" y="3000694"/>
            <a:ext cx="759460" cy="768985"/>
          </a:xfrm>
          <a:prstGeom prst="rect">
            <a:avLst/>
          </a:prstGeom>
        </p:spPr>
      </p:pic>
      <p:pic>
        <p:nvPicPr>
          <p:cNvPr id="82" name="Picture 81" descr="kisspng-technical-support-customer-service-computer-icons-call-center-5ac8ed2f8496f1.12055664152311735954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9635" y="3108644"/>
            <a:ext cx="933450" cy="661035"/>
          </a:xfrm>
          <a:prstGeom prst="rect">
            <a:avLst/>
          </a:prstGeom>
        </p:spPr>
      </p:pic>
      <p:sp>
        <p:nvSpPr>
          <p:cNvPr id="84" name="Text Box 83"/>
          <p:cNvSpPr txBox="1"/>
          <p:nvPr/>
        </p:nvSpPr>
        <p:spPr>
          <a:xfrm>
            <a:off x="5535537" y="3798254"/>
            <a:ext cx="2416431" cy="523220"/>
          </a:xfrm>
          <a:prstGeom prst="rect">
            <a:avLst/>
          </a:prstGeom>
          <a:noFill/>
        </p:spPr>
        <p:txBody>
          <a:bodyPr wrap="none" rtlCol="0" anchor="t">
            <a:spAutoFit/>
          </a:bodyPr>
          <a:lstStyle/>
          <a:p>
            <a:pPr algn="ctr">
              <a:lnSpc>
                <a:spcPct val="100000"/>
              </a:lnSpc>
            </a:pPr>
            <a:r>
              <a:rPr lang="en-IN" altLang="en-US" sz="1400" b="1" dirty="0">
                <a:solidFill>
                  <a:srgbClr val="C00000"/>
                </a:solidFill>
                <a:latin typeface="Aganè S" pitchFamily="2" charset="0"/>
                <a:cs typeface="+mn-lt"/>
                <a:sym typeface="+mn-ea"/>
              </a:rPr>
              <a:t>10 </a:t>
            </a:r>
            <a:r>
              <a:rPr lang="en-US" altLang="en-IN" sz="1400" b="1" dirty="0">
                <a:solidFill>
                  <a:srgbClr val="C00000"/>
                </a:solidFill>
                <a:latin typeface="Aganè S" pitchFamily="2" charset="0"/>
                <a:cs typeface="+mn-lt"/>
                <a:sym typeface="+mn-ea"/>
              </a:rPr>
              <a:t>B</a:t>
            </a:r>
            <a:r>
              <a:rPr lang="en-IN" altLang="en-US" sz="1400" b="1" dirty="0">
                <a:solidFill>
                  <a:srgbClr val="C00000"/>
                </a:solidFill>
                <a:latin typeface="Aganè S" pitchFamily="2" charset="0"/>
                <a:cs typeface="+mn-lt"/>
                <a:sym typeface="+mn-ea"/>
              </a:rPr>
              <a:t>ranch offices</a:t>
            </a:r>
          </a:p>
          <a:p>
            <a:pPr algn="ctr">
              <a:lnSpc>
                <a:spcPct val="100000"/>
              </a:lnSpc>
            </a:pPr>
            <a:r>
              <a:rPr lang="en-US" altLang="en-IN" sz="1400" b="1" dirty="0">
                <a:solidFill>
                  <a:srgbClr val="C00000"/>
                </a:solidFill>
                <a:latin typeface="Aganè S" pitchFamily="2" charset="0"/>
                <a:cs typeface="+mn-lt"/>
                <a:sym typeface="+mn-ea"/>
              </a:rPr>
              <a:t>Sales Presence in 50 cities</a:t>
            </a:r>
            <a:r>
              <a:rPr lang="en-IN" altLang="en-US" sz="1400" b="1" dirty="0">
                <a:solidFill>
                  <a:srgbClr val="C00000"/>
                </a:solidFill>
                <a:latin typeface="Aganè S" pitchFamily="2" charset="0"/>
                <a:cs typeface="+mn-lt"/>
                <a:sym typeface="+mn-ea"/>
              </a:rPr>
              <a:t> </a:t>
            </a:r>
          </a:p>
        </p:txBody>
      </p:sp>
      <p:sp>
        <p:nvSpPr>
          <p:cNvPr id="85" name="Text Box 84"/>
          <p:cNvSpPr txBox="1"/>
          <p:nvPr/>
        </p:nvSpPr>
        <p:spPr>
          <a:xfrm>
            <a:off x="7923625" y="3807144"/>
            <a:ext cx="2105471" cy="521970"/>
          </a:xfrm>
          <a:prstGeom prst="rect">
            <a:avLst/>
          </a:prstGeom>
          <a:noFill/>
        </p:spPr>
        <p:txBody>
          <a:bodyPr wrap="square" rtlCol="0">
            <a:spAutoFit/>
          </a:bodyPr>
          <a:lstStyle/>
          <a:p>
            <a:pPr algn="ctr"/>
            <a:r>
              <a:rPr lang="en-US" sz="1400" b="1" dirty="0">
                <a:solidFill>
                  <a:srgbClr val="C00000"/>
                </a:solidFill>
                <a:latin typeface="Aganè S" pitchFamily="2" charset="0"/>
                <a:cs typeface="+mn-lt"/>
                <a:sym typeface="+mn-ea"/>
              </a:rPr>
              <a:t>6</a:t>
            </a:r>
            <a:r>
              <a:rPr lang="en-IN" altLang="en-US" sz="1400" b="1" dirty="0">
                <a:solidFill>
                  <a:srgbClr val="C00000"/>
                </a:solidFill>
                <a:latin typeface="Aganè S" pitchFamily="2" charset="0"/>
                <a:cs typeface="+mn-lt"/>
                <a:sym typeface="+mn-ea"/>
              </a:rPr>
              <a:t>3 </a:t>
            </a:r>
            <a:r>
              <a:rPr lang="en-US" sz="1400" b="1" dirty="0">
                <a:solidFill>
                  <a:srgbClr val="C00000"/>
                </a:solidFill>
                <a:latin typeface="Aganè S" pitchFamily="2" charset="0"/>
                <a:cs typeface="+mn-lt"/>
                <a:sym typeface="+mn-ea"/>
              </a:rPr>
              <a:t>Service &amp; Support </a:t>
            </a:r>
          </a:p>
          <a:p>
            <a:pPr algn="ctr"/>
            <a:r>
              <a:rPr lang="en-US" sz="1400" b="1" dirty="0">
                <a:solidFill>
                  <a:srgbClr val="C00000"/>
                </a:solidFill>
                <a:latin typeface="Aganè S" pitchFamily="2" charset="0"/>
                <a:cs typeface="+mn-lt"/>
                <a:sym typeface="+mn-ea"/>
              </a:rPr>
              <a:t>Centers</a:t>
            </a:r>
          </a:p>
        </p:txBody>
      </p:sp>
      <p:pic>
        <p:nvPicPr>
          <p:cNvPr id="86" name="Picture 85" descr="Gear-icon"/>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65130" y="3069274"/>
            <a:ext cx="753745" cy="803910"/>
          </a:xfrm>
          <a:prstGeom prst="rect">
            <a:avLst/>
          </a:prstGeom>
        </p:spPr>
      </p:pic>
      <p:sp>
        <p:nvSpPr>
          <p:cNvPr id="87" name="Text Box 86"/>
          <p:cNvSpPr txBox="1"/>
          <p:nvPr/>
        </p:nvSpPr>
        <p:spPr>
          <a:xfrm>
            <a:off x="10134686" y="3885884"/>
            <a:ext cx="1614632" cy="521970"/>
          </a:xfrm>
          <a:prstGeom prst="rect">
            <a:avLst/>
          </a:prstGeom>
          <a:noFill/>
        </p:spPr>
        <p:txBody>
          <a:bodyPr wrap="square" rtlCol="0">
            <a:spAutoFit/>
          </a:bodyPr>
          <a:lstStyle/>
          <a:p>
            <a:pPr lvl="0" algn="ctr"/>
            <a:r>
              <a:rPr lang="en-IN" altLang="en-US" sz="1400" b="1" dirty="0">
                <a:solidFill>
                  <a:srgbClr val="C00000"/>
                </a:solidFill>
                <a:latin typeface="Aganè S" pitchFamily="2" charset="0"/>
                <a:cs typeface="+mn-lt"/>
                <a:sym typeface="+mn-ea"/>
              </a:rPr>
              <a:t>In house </a:t>
            </a:r>
            <a:r>
              <a:rPr lang="en-US" sz="1400" b="1" dirty="0">
                <a:solidFill>
                  <a:srgbClr val="C00000"/>
                </a:solidFill>
                <a:latin typeface="Aganè S" pitchFamily="2" charset="0"/>
                <a:cs typeface="+mn-lt"/>
                <a:sym typeface="+mn-ea"/>
              </a:rPr>
              <a:t>Level 4  </a:t>
            </a:r>
            <a:r>
              <a:rPr lang="en-IN" altLang="en-US" sz="1400" b="1" dirty="0">
                <a:solidFill>
                  <a:srgbClr val="C00000"/>
                </a:solidFill>
                <a:latin typeface="Aganè S" pitchFamily="2" charset="0"/>
                <a:cs typeface="+mn-lt"/>
                <a:sym typeface="+mn-ea"/>
              </a:rPr>
              <a:t>Support</a:t>
            </a:r>
          </a:p>
        </p:txBody>
      </p:sp>
      <p:pic>
        <p:nvPicPr>
          <p:cNvPr id="14" name="Picture 13" descr="Map&#10;&#10;Description automatically generated">
            <a:extLst>
              <a:ext uri="{FF2B5EF4-FFF2-40B4-BE49-F238E27FC236}">
                <a16:creationId xmlns:a16="http://schemas.microsoft.com/office/drawing/2014/main" id="{41154450-88D9-587B-7EA0-010B63128E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69203" y="1547303"/>
            <a:ext cx="4174817" cy="4651762"/>
          </a:xfrm>
          <a:prstGeom prst="rect">
            <a:avLst/>
          </a:prstGeom>
        </p:spPr>
      </p:pic>
      <p:pic>
        <p:nvPicPr>
          <p:cNvPr id="18" name="Picture 17" descr="Diagram&#10;&#10;Description automatically generated">
            <a:extLst>
              <a:ext uri="{FF2B5EF4-FFF2-40B4-BE49-F238E27FC236}">
                <a16:creationId xmlns:a16="http://schemas.microsoft.com/office/drawing/2014/main" id="{E7E0D5B2-7BD7-C2E1-C925-A97597CE7E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6000" y="4626331"/>
            <a:ext cx="5353344" cy="1524430"/>
          </a:xfrm>
          <a:prstGeom prst="rect">
            <a:avLst/>
          </a:prstGeom>
        </p:spPr>
      </p:pic>
      <p:pic>
        <p:nvPicPr>
          <p:cNvPr id="2" name="Graphic 1">
            <a:extLst>
              <a:ext uri="{FF2B5EF4-FFF2-40B4-BE49-F238E27FC236}">
                <a16:creationId xmlns:a16="http://schemas.microsoft.com/office/drawing/2014/main" id="{958593AA-C7DD-F6DA-B943-0E949DB98BD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13362" y="397972"/>
            <a:ext cx="3837950" cy="1116709"/>
          </a:xfrm>
          <a:prstGeom prst="rect">
            <a:avLst/>
          </a:prstGeom>
        </p:spPr>
      </p:pic>
      <p:sp>
        <p:nvSpPr>
          <p:cNvPr id="5" name="Title 1">
            <a:extLst>
              <a:ext uri="{FF2B5EF4-FFF2-40B4-BE49-F238E27FC236}">
                <a16:creationId xmlns:a16="http://schemas.microsoft.com/office/drawing/2014/main" id="{19F9860D-C57F-3ED8-5355-DB5CD577031A}"/>
              </a:ext>
            </a:extLst>
          </p:cNvPr>
          <p:cNvSpPr txBox="1">
            <a:spLocks/>
          </p:cNvSpPr>
          <p:nvPr/>
        </p:nvSpPr>
        <p:spPr>
          <a:xfrm>
            <a:off x="609915" y="602422"/>
            <a:ext cx="3785734" cy="69008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IN" altLang="en-US" dirty="0"/>
              <a:t>OUR PRESENCE</a:t>
            </a:r>
          </a:p>
        </p:txBody>
      </p:sp>
      <p:pic>
        <p:nvPicPr>
          <p:cNvPr id="3" name="Picture 2" descr="Logo&#10;&#10;Description automatically generated">
            <a:extLst>
              <a:ext uri="{FF2B5EF4-FFF2-40B4-BE49-F238E27FC236}">
                <a16:creationId xmlns:a16="http://schemas.microsoft.com/office/drawing/2014/main" id="{2FD07035-F4D8-9A3B-7833-029B2CA6A1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4" name="Rectangle 3">
            <a:extLst>
              <a:ext uri="{FF2B5EF4-FFF2-40B4-BE49-F238E27FC236}">
                <a16:creationId xmlns:a16="http://schemas.microsoft.com/office/drawing/2014/main" id="{461072D3-C9B7-9B0D-D600-229E6DA6D13A}"/>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17ED68D4-8FCA-579E-8A01-A071CA2AB147}"/>
              </a:ext>
            </a:extLst>
          </p:cNvPr>
          <p:cNvSpPr txBox="1"/>
          <p:nvPr/>
        </p:nvSpPr>
        <p:spPr>
          <a:xfrm>
            <a:off x="3143250" y="1800225"/>
            <a:ext cx="2085975" cy="790575"/>
          </a:xfrm>
          <a:prstGeom prst="rect">
            <a:avLst/>
          </a:prstGeom>
          <a:solidFill>
            <a:schemeClr val="bg1"/>
          </a:solidFill>
        </p:spPr>
        <p:txBody>
          <a:bodyPr wrap="square" rtlCol="0">
            <a:spAutoFit/>
          </a:bodyPr>
          <a:lstStyle/>
          <a:p>
            <a:endParaRPr lang="en-US" dirty="0"/>
          </a:p>
        </p:txBody>
      </p:sp>
      <p:pic>
        <p:nvPicPr>
          <p:cNvPr id="7" name="Picture 6" descr="A black and white logo&#10;&#10;Description automatically generated">
            <a:extLst>
              <a:ext uri="{FF2B5EF4-FFF2-40B4-BE49-F238E27FC236}">
                <a16:creationId xmlns:a16="http://schemas.microsoft.com/office/drawing/2014/main" id="{FED05CDA-A96D-7C23-1EAE-8263F4F27A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77645" y="1735359"/>
            <a:ext cx="1346755" cy="857026"/>
          </a:xfrm>
          <a:prstGeom prst="rect">
            <a:avLst/>
          </a:prstGeom>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56276" y="4737908"/>
            <a:ext cx="594442" cy="1810850"/>
          </a:xfrm>
          <a:prstGeom prst="rect">
            <a:avLst/>
          </a:prstGeom>
        </p:spPr>
      </p:pic>
      <p:sp>
        <p:nvSpPr>
          <p:cNvPr id="3" name="object 3"/>
          <p:cNvSpPr txBox="1"/>
          <p:nvPr/>
        </p:nvSpPr>
        <p:spPr>
          <a:xfrm>
            <a:off x="166870" y="1305570"/>
            <a:ext cx="11934443" cy="4894289"/>
          </a:xfrm>
          <a:prstGeom prst="rect">
            <a:avLst/>
          </a:prstGeom>
        </p:spPr>
        <p:txBody>
          <a:bodyPr vert="horz" wrap="square" lIns="0" tIns="150495" rIns="0" bIns="0" rtlCol="0">
            <a:spAutoFit/>
          </a:bodyPr>
          <a:lstStyle/>
          <a:p>
            <a:pPr marL="356870" indent="-344805">
              <a:lnSpc>
                <a:spcPct val="100000"/>
              </a:lnSpc>
              <a:spcBef>
                <a:spcPts val="1185"/>
              </a:spcBef>
              <a:buFont typeface="Wingdings"/>
              <a:buChar char=""/>
              <a:tabLst>
                <a:tab pos="356870" algn="l"/>
                <a:tab pos="357505" algn="l"/>
              </a:tabLst>
            </a:pPr>
            <a:r>
              <a:rPr lang="en-US" sz="1600" b="1" i="0" u="none" strike="noStrike" dirty="0">
                <a:solidFill>
                  <a:srgbClr val="C00000"/>
                </a:solidFill>
                <a:effectLst/>
              </a:rPr>
              <a:t>India’s Fastest Growing Next-Generation FTTH Solutions Brand</a:t>
            </a:r>
            <a:r>
              <a:rPr lang="en-US" sz="1600" b="1" dirty="0">
                <a:solidFill>
                  <a:srgbClr val="C00000"/>
                </a:solidFill>
              </a:rPr>
              <a:t> &amp; Most Preferred Made in India Structured Cabling Solutions Brand </a:t>
            </a:r>
            <a:r>
              <a:rPr lang="en-US" sz="1600" dirty="0"/>
              <a:t>at the 15th DT Awards 2023</a:t>
            </a:r>
            <a:endParaRPr lang="en-US" sz="1600" spc="10" dirty="0">
              <a:cs typeface="Calibri"/>
            </a:endParaRPr>
          </a:p>
          <a:p>
            <a:pPr marL="356870" indent="-344805">
              <a:spcBef>
                <a:spcPts val="1185"/>
              </a:spcBef>
              <a:buFont typeface="Wingdings"/>
              <a:buChar char=""/>
              <a:tabLst>
                <a:tab pos="356870" algn="l"/>
                <a:tab pos="357505" algn="l"/>
              </a:tabLst>
            </a:pPr>
            <a:r>
              <a:rPr lang="en-US" sz="1600" b="1" spc="10" dirty="0">
                <a:solidFill>
                  <a:srgbClr val="C00000"/>
                </a:solidFill>
                <a:cs typeface="Calibri"/>
              </a:rPr>
              <a:t>“Leading Make in India Manufacturer of 2022 &amp; “The Best Made in India Manufacturer of Networking Solutions Brand of 2022 </a:t>
            </a:r>
            <a:r>
              <a:rPr lang="en-US" sz="1600" spc="10" dirty="0">
                <a:cs typeface="Calibri"/>
              </a:rPr>
              <a:t>at the NCN ICT India Summit</a:t>
            </a:r>
          </a:p>
          <a:p>
            <a:pPr marL="356870" indent="-344805">
              <a:lnSpc>
                <a:spcPct val="100000"/>
              </a:lnSpc>
              <a:spcBef>
                <a:spcPts val="1185"/>
              </a:spcBef>
              <a:buFont typeface="Wingdings"/>
              <a:buChar char=""/>
              <a:tabLst>
                <a:tab pos="356870" algn="l"/>
                <a:tab pos="357505" algn="l"/>
              </a:tabLst>
            </a:pPr>
            <a:r>
              <a:rPr sz="1600" b="1" spc="10" dirty="0">
                <a:solidFill>
                  <a:srgbClr val="C00000"/>
                </a:solidFill>
                <a:cs typeface="Calibri"/>
              </a:rPr>
              <a:t>“The</a:t>
            </a:r>
            <a:r>
              <a:rPr sz="1600" b="1" spc="-15" dirty="0">
                <a:solidFill>
                  <a:srgbClr val="C00000"/>
                </a:solidFill>
                <a:cs typeface="Calibri"/>
              </a:rPr>
              <a:t> </a:t>
            </a:r>
            <a:r>
              <a:rPr sz="1600" b="1" spc="-10" dirty="0">
                <a:solidFill>
                  <a:srgbClr val="C00000"/>
                </a:solidFill>
                <a:cs typeface="Calibri"/>
              </a:rPr>
              <a:t>Exemplary</a:t>
            </a:r>
            <a:r>
              <a:rPr sz="1600" b="1" spc="10" dirty="0">
                <a:solidFill>
                  <a:srgbClr val="C00000"/>
                </a:solidFill>
                <a:cs typeface="Calibri"/>
              </a:rPr>
              <a:t> </a:t>
            </a:r>
            <a:r>
              <a:rPr sz="1600" b="1" spc="-5" dirty="0">
                <a:solidFill>
                  <a:srgbClr val="C00000"/>
                </a:solidFill>
                <a:cs typeface="Calibri"/>
              </a:rPr>
              <a:t>Made</a:t>
            </a:r>
            <a:r>
              <a:rPr sz="1600" b="1" spc="-15" dirty="0">
                <a:solidFill>
                  <a:srgbClr val="C00000"/>
                </a:solidFill>
                <a:cs typeface="Calibri"/>
              </a:rPr>
              <a:t> </a:t>
            </a:r>
            <a:r>
              <a:rPr sz="1600" b="1" dirty="0">
                <a:solidFill>
                  <a:srgbClr val="C00000"/>
                </a:solidFill>
                <a:cs typeface="Calibri"/>
              </a:rPr>
              <a:t>In </a:t>
            </a:r>
            <a:r>
              <a:rPr sz="1600" b="1" spc="-10" dirty="0">
                <a:solidFill>
                  <a:srgbClr val="C00000"/>
                </a:solidFill>
                <a:cs typeface="Calibri"/>
              </a:rPr>
              <a:t>India</a:t>
            </a:r>
            <a:r>
              <a:rPr sz="1600" b="1" spc="25" dirty="0">
                <a:solidFill>
                  <a:srgbClr val="C00000"/>
                </a:solidFill>
                <a:cs typeface="Calibri"/>
              </a:rPr>
              <a:t> </a:t>
            </a:r>
            <a:r>
              <a:rPr sz="1600" b="1" dirty="0">
                <a:solidFill>
                  <a:srgbClr val="C00000"/>
                </a:solidFill>
                <a:cs typeface="Calibri"/>
              </a:rPr>
              <a:t>FTTH</a:t>
            </a:r>
            <a:r>
              <a:rPr sz="1600" b="1" spc="-10" dirty="0">
                <a:solidFill>
                  <a:srgbClr val="C00000"/>
                </a:solidFill>
                <a:cs typeface="Calibri"/>
              </a:rPr>
              <a:t> </a:t>
            </a:r>
            <a:r>
              <a:rPr sz="1600" b="1" spc="-15" dirty="0">
                <a:solidFill>
                  <a:srgbClr val="C00000"/>
                </a:solidFill>
                <a:cs typeface="Calibri"/>
              </a:rPr>
              <a:t>Brand</a:t>
            </a:r>
            <a:r>
              <a:rPr sz="1600" b="1" spc="25" dirty="0">
                <a:solidFill>
                  <a:srgbClr val="C00000"/>
                </a:solidFill>
                <a:cs typeface="Calibri"/>
              </a:rPr>
              <a:t> </a:t>
            </a:r>
            <a:r>
              <a:rPr sz="1600" b="1" spc="-5" dirty="0">
                <a:solidFill>
                  <a:srgbClr val="C00000"/>
                </a:solidFill>
                <a:cs typeface="Calibri"/>
              </a:rPr>
              <a:t>of</a:t>
            </a:r>
            <a:r>
              <a:rPr sz="1600" b="1" spc="10" dirty="0">
                <a:solidFill>
                  <a:srgbClr val="C00000"/>
                </a:solidFill>
                <a:cs typeface="Calibri"/>
              </a:rPr>
              <a:t> </a:t>
            </a:r>
            <a:r>
              <a:rPr sz="1600" b="1" spc="-5" dirty="0">
                <a:solidFill>
                  <a:srgbClr val="C00000"/>
                </a:solidFill>
                <a:cs typeface="Calibri"/>
              </a:rPr>
              <a:t>2021”</a:t>
            </a:r>
            <a:r>
              <a:rPr sz="1600" b="1" spc="10" dirty="0">
                <a:solidFill>
                  <a:srgbClr val="C00000"/>
                </a:solidFill>
                <a:cs typeface="Calibri"/>
              </a:rPr>
              <a:t> </a:t>
            </a:r>
            <a:r>
              <a:rPr sz="1600" b="1" dirty="0">
                <a:solidFill>
                  <a:srgbClr val="C00000"/>
                </a:solidFill>
                <a:cs typeface="Calibri"/>
              </a:rPr>
              <a:t>&amp;</a:t>
            </a:r>
            <a:r>
              <a:rPr sz="1600" b="1" spc="10" dirty="0">
                <a:solidFill>
                  <a:srgbClr val="C00000"/>
                </a:solidFill>
                <a:cs typeface="Calibri"/>
              </a:rPr>
              <a:t> </a:t>
            </a:r>
            <a:r>
              <a:rPr sz="1600" b="1" spc="15" dirty="0">
                <a:solidFill>
                  <a:srgbClr val="C00000"/>
                </a:solidFill>
                <a:cs typeface="Calibri"/>
              </a:rPr>
              <a:t>“The</a:t>
            </a:r>
            <a:r>
              <a:rPr sz="1600" b="1" spc="-15" dirty="0">
                <a:solidFill>
                  <a:srgbClr val="C00000"/>
                </a:solidFill>
                <a:cs typeface="Calibri"/>
              </a:rPr>
              <a:t> </a:t>
            </a:r>
            <a:r>
              <a:rPr sz="1600" b="1" spc="-10" dirty="0">
                <a:solidFill>
                  <a:srgbClr val="C00000"/>
                </a:solidFill>
                <a:cs typeface="Calibri"/>
              </a:rPr>
              <a:t>Best</a:t>
            </a:r>
            <a:r>
              <a:rPr sz="1600" b="1" spc="5" dirty="0">
                <a:solidFill>
                  <a:srgbClr val="C00000"/>
                </a:solidFill>
                <a:cs typeface="Calibri"/>
              </a:rPr>
              <a:t> </a:t>
            </a:r>
            <a:r>
              <a:rPr sz="1600" b="1" spc="-5" dirty="0">
                <a:solidFill>
                  <a:srgbClr val="C00000"/>
                </a:solidFill>
                <a:cs typeface="Calibri"/>
              </a:rPr>
              <a:t>Made</a:t>
            </a:r>
            <a:r>
              <a:rPr sz="1600" b="1" spc="-15" dirty="0">
                <a:solidFill>
                  <a:srgbClr val="C00000"/>
                </a:solidFill>
                <a:cs typeface="Calibri"/>
              </a:rPr>
              <a:t> </a:t>
            </a:r>
            <a:r>
              <a:rPr sz="1600" b="1" dirty="0">
                <a:solidFill>
                  <a:srgbClr val="C00000"/>
                </a:solidFill>
                <a:cs typeface="Calibri"/>
              </a:rPr>
              <a:t>In</a:t>
            </a:r>
            <a:r>
              <a:rPr sz="1600" b="1" spc="25" dirty="0">
                <a:solidFill>
                  <a:srgbClr val="C00000"/>
                </a:solidFill>
                <a:cs typeface="Calibri"/>
              </a:rPr>
              <a:t> </a:t>
            </a:r>
            <a:r>
              <a:rPr sz="1600" b="1" spc="-10" dirty="0">
                <a:solidFill>
                  <a:srgbClr val="C00000"/>
                </a:solidFill>
                <a:cs typeface="Calibri"/>
              </a:rPr>
              <a:t>India</a:t>
            </a:r>
            <a:r>
              <a:rPr sz="1600" b="1" spc="5" dirty="0">
                <a:solidFill>
                  <a:srgbClr val="C00000"/>
                </a:solidFill>
                <a:cs typeface="Calibri"/>
              </a:rPr>
              <a:t> </a:t>
            </a:r>
            <a:r>
              <a:rPr sz="1600" b="1" spc="-10" dirty="0">
                <a:solidFill>
                  <a:srgbClr val="C00000"/>
                </a:solidFill>
                <a:cs typeface="Calibri"/>
              </a:rPr>
              <a:t>Networking</a:t>
            </a:r>
            <a:r>
              <a:rPr sz="1600" b="1" spc="15" dirty="0">
                <a:solidFill>
                  <a:srgbClr val="C00000"/>
                </a:solidFill>
                <a:cs typeface="Calibri"/>
              </a:rPr>
              <a:t> </a:t>
            </a:r>
            <a:r>
              <a:rPr sz="1600" b="1" spc="-10" dirty="0">
                <a:solidFill>
                  <a:srgbClr val="C00000"/>
                </a:solidFill>
                <a:cs typeface="Calibri"/>
              </a:rPr>
              <a:t>Solution</a:t>
            </a:r>
            <a:r>
              <a:rPr sz="1600" b="1" spc="45" dirty="0">
                <a:solidFill>
                  <a:srgbClr val="C00000"/>
                </a:solidFill>
                <a:cs typeface="Calibri"/>
              </a:rPr>
              <a:t> </a:t>
            </a:r>
            <a:r>
              <a:rPr sz="1600" b="1" spc="-15" dirty="0">
                <a:solidFill>
                  <a:srgbClr val="C00000"/>
                </a:solidFill>
                <a:cs typeface="Calibri"/>
              </a:rPr>
              <a:t>Brand</a:t>
            </a:r>
            <a:r>
              <a:rPr sz="1600" b="1" spc="-5" dirty="0">
                <a:solidFill>
                  <a:srgbClr val="C00000"/>
                </a:solidFill>
                <a:cs typeface="Calibri"/>
              </a:rPr>
              <a:t> </a:t>
            </a:r>
            <a:r>
              <a:rPr sz="1600" b="1" dirty="0">
                <a:solidFill>
                  <a:srgbClr val="C00000"/>
                </a:solidFill>
                <a:cs typeface="Calibri"/>
              </a:rPr>
              <a:t>Of</a:t>
            </a:r>
            <a:r>
              <a:rPr lang="en-US" sz="1600" dirty="0">
                <a:cs typeface="Calibri"/>
              </a:rPr>
              <a:t> </a:t>
            </a:r>
            <a:r>
              <a:rPr sz="1600" b="1" dirty="0">
                <a:solidFill>
                  <a:srgbClr val="C00000"/>
                </a:solidFill>
                <a:cs typeface="Calibri"/>
              </a:rPr>
              <a:t>2021” </a:t>
            </a:r>
            <a:r>
              <a:rPr sz="1600" spc="-15" dirty="0">
                <a:cs typeface="Calibri"/>
              </a:rPr>
              <a:t>at</a:t>
            </a:r>
            <a:r>
              <a:rPr sz="1600" spc="10" dirty="0">
                <a:cs typeface="Calibri"/>
              </a:rPr>
              <a:t> </a:t>
            </a:r>
            <a:r>
              <a:rPr sz="1600" spc="-5" dirty="0">
                <a:cs typeface="Calibri"/>
              </a:rPr>
              <a:t>the</a:t>
            </a:r>
            <a:r>
              <a:rPr sz="1600" spc="5" dirty="0">
                <a:cs typeface="Calibri"/>
              </a:rPr>
              <a:t> </a:t>
            </a:r>
            <a:r>
              <a:rPr sz="1600" dirty="0">
                <a:cs typeface="Calibri"/>
              </a:rPr>
              <a:t>14th</a:t>
            </a:r>
            <a:r>
              <a:rPr sz="1600" spc="5" dirty="0">
                <a:cs typeface="Calibri"/>
              </a:rPr>
              <a:t> </a:t>
            </a:r>
            <a:r>
              <a:rPr sz="1600" spc="-5" dirty="0">
                <a:cs typeface="Calibri"/>
              </a:rPr>
              <a:t>NCN</a:t>
            </a:r>
            <a:r>
              <a:rPr sz="1600" dirty="0">
                <a:cs typeface="Calibri"/>
              </a:rPr>
              <a:t> </a:t>
            </a:r>
            <a:r>
              <a:rPr sz="1600" spc="-10" dirty="0">
                <a:cs typeface="Calibri"/>
              </a:rPr>
              <a:t>Innovative</a:t>
            </a:r>
            <a:r>
              <a:rPr sz="1600" spc="10" dirty="0">
                <a:cs typeface="Calibri"/>
              </a:rPr>
              <a:t> </a:t>
            </a:r>
            <a:r>
              <a:rPr sz="1600" spc="-5" dirty="0">
                <a:cs typeface="Calibri"/>
              </a:rPr>
              <a:t>Products</a:t>
            </a:r>
            <a:r>
              <a:rPr sz="1600" spc="-25" dirty="0">
                <a:cs typeface="Calibri"/>
              </a:rPr>
              <a:t> </a:t>
            </a:r>
            <a:r>
              <a:rPr sz="1600" spc="-15" dirty="0">
                <a:cs typeface="Calibri"/>
              </a:rPr>
              <a:t>Award</a:t>
            </a:r>
            <a:r>
              <a:rPr sz="1600" spc="5" dirty="0">
                <a:cs typeface="Calibri"/>
              </a:rPr>
              <a:t> </a:t>
            </a:r>
            <a:r>
              <a:rPr sz="1600" dirty="0">
                <a:cs typeface="Calibri"/>
              </a:rPr>
              <a:t>2021.</a:t>
            </a:r>
          </a:p>
          <a:p>
            <a:pPr marL="356870" indent="-344805">
              <a:lnSpc>
                <a:spcPct val="100000"/>
              </a:lnSpc>
              <a:spcBef>
                <a:spcPts val="1085"/>
              </a:spcBef>
              <a:buFont typeface="Wingdings"/>
              <a:buChar char=""/>
              <a:tabLst>
                <a:tab pos="356870" algn="l"/>
                <a:tab pos="357505" algn="l"/>
              </a:tabLst>
            </a:pPr>
            <a:r>
              <a:rPr sz="1600" b="1" spc="-5" dirty="0">
                <a:solidFill>
                  <a:srgbClr val="C00000"/>
                </a:solidFill>
                <a:cs typeface="Calibri"/>
              </a:rPr>
              <a:t>“Best</a:t>
            </a:r>
            <a:r>
              <a:rPr sz="1600" b="1" spc="5" dirty="0">
                <a:solidFill>
                  <a:srgbClr val="C00000"/>
                </a:solidFill>
                <a:cs typeface="Calibri"/>
              </a:rPr>
              <a:t> </a:t>
            </a:r>
            <a:r>
              <a:rPr sz="1600" b="1" spc="-10" dirty="0">
                <a:solidFill>
                  <a:srgbClr val="C00000"/>
                </a:solidFill>
                <a:cs typeface="Calibri"/>
              </a:rPr>
              <a:t>Structured</a:t>
            </a:r>
            <a:r>
              <a:rPr sz="1600" b="1" spc="-5" dirty="0">
                <a:solidFill>
                  <a:srgbClr val="C00000"/>
                </a:solidFill>
                <a:cs typeface="Calibri"/>
              </a:rPr>
              <a:t> </a:t>
            </a:r>
            <a:r>
              <a:rPr sz="1600" b="1" spc="-10" dirty="0">
                <a:solidFill>
                  <a:srgbClr val="C00000"/>
                </a:solidFill>
                <a:cs typeface="Calibri"/>
              </a:rPr>
              <a:t>Cabling</a:t>
            </a:r>
            <a:r>
              <a:rPr sz="1600" b="1" spc="-5" dirty="0">
                <a:solidFill>
                  <a:srgbClr val="C00000"/>
                </a:solidFill>
                <a:cs typeface="Calibri"/>
              </a:rPr>
              <a:t> </a:t>
            </a:r>
            <a:r>
              <a:rPr sz="1600" b="1" spc="-15" dirty="0">
                <a:solidFill>
                  <a:srgbClr val="C00000"/>
                </a:solidFill>
                <a:cs typeface="Calibri"/>
              </a:rPr>
              <a:t>Brand</a:t>
            </a:r>
            <a:r>
              <a:rPr sz="1600" b="1" spc="20" dirty="0">
                <a:solidFill>
                  <a:srgbClr val="C00000"/>
                </a:solidFill>
                <a:cs typeface="Calibri"/>
              </a:rPr>
              <a:t> </a:t>
            </a:r>
            <a:r>
              <a:rPr sz="1600" b="1" spc="-5" dirty="0">
                <a:solidFill>
                  <a:srgbClr val="C00000"/>
                </a:solidFill>
                <a:cs typeface="Calibri"/>
              </a:rPr>
              <a:t>of</a:t>
            </a:r>
            <a:r>
              <a:rPr sz="1600" b="1" spc="10" dirty="0">
                <a:solidFill>
                  <a:srgbClr val="C00000"/>
                </a:solidFill>
                <a:cs typeface="Calibri"/>
              </a:rPr>
              <a:t> </a:t>
            </a:r>
            <a:r>
              <a:rPr sz="1600" b="1" spc="-10" dirty="0">
                <a:solidFill>
                  <a:srgbClr val="C00000"/>
                </a:solidFill>
                <a:cs typeface="Calibri"/>
              </a:rPr>
              <a:t>India</a:t>
            </a:r>
            <a:r>
              <a:rPr sz="1600" b="1" spc="25" dirty="0">
                <a:solidFill>
                  <a:srgbClr val="C00000"/>
                </a:solidFill>
                <a:cs typeface="Calibri"/>
              </a:rPr>
              <a:t> </a:t>
            </a:r>
            <a:r>
              <a:rPr sz="1600" b="1" dirty="0">
                <a:solidFill>
                  <a:srgbClr val="C00000"/>
                </a:solidFill>
                <a:cs typeface="Calibri"/>
              </a:rPr>
              <a:t>2022"</a:t>
            </a:r>
            <a:r>
              <a:rPr sz="1600" b="1" spc="10" dirty="0">
                <a:solidFill>
                  <a:srgbClr val="C00000"/>
                </a:solidFill>
                <a:cs typeface="Calibri"/>
              </a:rPr>
              <a:t> </a:t>
            </a:r>
            <a:r>
              <a:rPr sz="1600" b="1" dirty="0">
                <a:solidFill>
                  <a:srgbClr val="C00000"/>
                </a:solidFill>
                <a:cs typeface="Calibri"/>
              </a:rPr>
              <a:t>&amp;</a:t>
            </a:r>
            <a:r>
              <a:rPr sz="1600" b="1" spc="-15" dirty="0">
                <a:solidFill>
                  <a:srgbClr val="C00000"/>
                </a:solidFill>
                <a:cs typeface="Calibri"/>
              </a:rPr>
              <a:t> </a:t>
            </a:r>
            <a:r>
              <a:rPr sz="1600" b="1" spc="-10" dirty="0">
                <a:solidFill>
                  <a:srgbClr val="C00000"/>
                </a:solidFill>
                <a:cs typeface="Calibri"/>
              </a:rPr>
              <a:t>"Best</a:t>
            </a:r>
            <a:r>
              <a:rPr sz="1600" b="1" spc="10" dirty="0">
                <a:solidFill>
                  <a:srgbClr val="C00000"/>
                </a:solidFill>
                <a:cs typeface="Calibri"/>
              </a:rPr>
              <a:t> </a:t>
            </a:r>
            <a:r>
              <a:rPr sz="1600" b="1" spc="-5" dirty="0">
                <a:solidFill>
                  <a:srgbClr val="C00000"/>
                </a:solidFill>
                <a:cs typeface="Calibri"/>
              </a:rPr>
              <a:t>Made</a:t>
            </a:r>
            <a:r>
              <a:rPr sz="1600" b="1" spc="-15" dirty="0">
                <a:solidFill>
                  <a:srgbClr val="C00000"/>
                </a:solidFill>
                <a:cs typeface="Calibri"/>
              </a:rPr>
              <a:t> </a:t>
            </a:r>
            <a:r>
              <a:rPr sz="1600" b="1" spc="-10" dirty="0">
                <a:solidFill>
                  <a:srgbClr val="C00000"/>
                </a:solidFill>
                <a:cs typeface="Calibri"/>
              </a:rPr>
              <a:t>in</a:t>
            </a:r>
            <a:r>
              <a:rPr sz="1600" b="1" spc="25" dirty="0">
                <a:solidFill>
                  <a:srgbClr val="C00000"/>
                </a:solidFill>
                <a:cs typeface="Calibri"/>
              </a:rPr>
              <a:t> </a:t>
            </a:r>
            <a:r>
              <a:rPr sz="1600" b="1" spc="-10" dirty="0">
                <a:solidFill>
                  <a:srgbClr val="C00000"/>
                </a:solidFill>
                <a:cs typeface="Calibri"/>
              </a:rPr>
              <a:t>India</a:t>
            </a:r>
            <a:r>
              <a:rPr sz="1600" b="1" spc="5" dirty="0">
                <a:solidFill>
                  <a:srgbClr val="C00000"/>
                </a:solidFill>
                <a:cs typeface="Calibri"/>
              </a:rPr>
              <a:t> </a:t>
            </a:r>
            <a:r>
              <a:rPr sz="1600" b="1" spc="-5" dirty="0">
                <a:solidFill>
                  <a:srgbClr val="C00000"/>
                </a:solidFill>
                <a:cs typeface="Calibri"/>
              </a:rPr>
              <a:t>FTTH</a:t>
            </a:r>
            <a:r>
              <a:rPr sz="1600" b="1" spc="20" dirty="0">
                <a:solidFill>
                  <a:srgbClr val="C00000"/>
                </a:solidFill>
                <a:cs typeface="Calibri"/>
              </a:rPr>
              <a:t> </a:t>
            </a:r>
            <a:r>
              <a:rPr sz="1600" b="1" spc="-10" dirty="0">
                <a:solidFill>
                  <a:srgbClr val="C00000"/>
                </a:solidFill>
                <a:cs typeface="Calibri"/>
              </a:rPr>
              <a:t>Product</a:t>
            </a:r>
            <a:r>
              <a:rPr sz="1600" b="1" spc="25" dirty="0">
                <a:solidFill>
                  <a:srgbClr val="C00000"/>
                </a:solidFill>
                <a:cs typeface="Calibri"/>
              </a:rPr>
              <a:t> </a:t>
            </a:r>
            <a:r>
              <a:rPr sz="1600" b="1" spc="-15" dirty="0">
                <a:solidFill>
                  <a:srgbClr val="C00000"/>
                </a:solidFill>
                <a:cs typeface="Calibri"/>
              </a:rPr>
              <a:t>Brand</a:t>
            </a:r>
            <a:r>
              <a:rPr sz="1600" b="1" dirty="0">
                <a:solidFill>
                  <a:srgbClr val="C00000"/>
                </a:solidFill>
                <a:cs typeface="Calibri"/>
              </a:rPr>
              <a:t> 2022”</a:t>
            </a:r>
            <a:r>
              <a:rPr sz="1600" b="1" spc="50" dirty="0">
                <a:solidFill>
                  <a:srgbClr val="C00000"/>
                </a:solidFill>
                <a:cs typeface="Calibri"/>
              </a:rPr>
              <a:t> </a:t>
            </a:r>
            <a:r>
              <a:rPr sz="1600" spc="-10" dirty="0">
                <a:cs typeface="Calibri"/>
              </a:rPr>
              <a:t>at</a:t>
            </a:r>
            <a:r>
              <a:rPr sz="1600" spc="35" dirty="0">
                <a:cs typeface="Calibri"/>
              </a:rPr>
              <a:t> </a:t>
            </a:r>
            <a:r>
              <a:rPr sz="1600" spc="-10" dirty="0">
                <a:cs typeface="Calibri"/>
              </a:rPr>
              <a:t>Digital</a:t>
            </a:r>
            <a:r>
              <a:rPr sz="1600" spc="30" dirty="0">
                <a:cs typeface="Calibri"/>
              </a:rPr>
              <a:t> </a:t>
            </a:r>
            <a:r>
              <a:rPr sz="1600" spc="-15" dirty="0">
                <a:cs typeface="Calibri"/>
              </a:rPr>
              <a:t>Edge</a:t>
            </a:r>
            <a:r>
              <a:rPr lang="en-US" sz="1600" dirty="0">
                <a:cs typeface="Calibri"/>
              </a:rPr>
              <a:t> </a:t>
            </a:r>
            <a:r>
              <a:rPr sz="1600" spc="-10" dirty="0">
                <a:cs typeface="Calibri"/>
              </a:rPr>
              <a:t>Enterprise</a:t>
            </a:r>
            <a:r>
              <a:rPr sz="1600" spc="55" dirty="0">
                <a:cs typeface="Calibri"/>
              </a:rPr>
              <a:t> </a:t>
            </a:r>
            <a:r>
              <a:rPr sz="1600" spc="-10" dirty="0">
                <a:cs typeface="Calibri"/>
              </a:rPr>
              <a:t>Channels</a:t>
            </a:r>
            <a:r>
              <a:rPr sz="1600" spc="55" dirty="0">
                <a:cs typeface="Calibri"/>
              </a:rPr>
              <a:t> </a:t>
            </a:r>
            <a:r>
              <a:rPr sz="1600" spc="-10" dirty="0">
                <a:cs typeface="Calibri"/>
              </a:rPr>
              <a:t>Summit</a:t>
            </a:r>
            <a:r>
              <a:rPr sz="1600" spc="20" dirty="0">
                <a:cs typeface="Calibri"/>
              </a:rPr>
              <a:t> </a:t>
            </a:r>
            <a:r>
              <a:rPr sz="1600" dirty="0">
                <a:cs typeface="Calibri"/>
              </a:rPr>
              <a:t>&amp;</a:t>
            </a:r>
            <a:r>
              <a:rPr sz="1600" spc="-10" dirty="0">
                <a:cs typeface="Calibri"/>
              </a:rPr>
              <a:t> </a:t>
            </a:r>
            <a:r>
              <a:rPr sz="1600" spc="-15" dirty="0">
                <a:cs typeface="Calibri"/>
              </a:rPr>
              <a:t>Awards</a:t>
            </a:r>
            <a:r>
              <a:rPr sz="1600" spc="5" dirty="0">
                <a:cs typeface="Calibri"/>
              </a:rPr>
              <a:t> </a:t>
            </a:r>
            <a:r>
              <a:rPr sz="1600" spc="-5" dirty="0">
                <a:cs typeface="Calibri"/>
              </a:rPr>
              <a:t>2022</a:t>
            </a:r>
            <a:endParaRPr sz="1600" dirty="0">
              <a:cs typeface="Calibri"/>
            </a:endParaRPr>
          </a:p>
          <a:p>
            <a:pPr marL="356870" indent="-344805">
              <a:lnSpc>
                <a:spcPct val="100000"/>
              </a:lnSpc>
              <a:spcBef>
                <a:spcPts val="1080"/>
              </a:spcBef>
              <a:buFont typeface="Wingdings"/>
              <a:buChar char=""/>
              <a:tabLst>
                <a:tab pos="356870" algn="l"/>
                <a:tab pos="357505" algn="l"/>
              </a:tabLst>
            </a:pPr>
            <a:r>
              <a:rPr sz="1600" b="1" spc="-5" dirty="0">
                <a:solidFill>
                  <a:srgbClr val="C00000"/>
                </a:solidFill>
                <a:cs typeface="Calibri"/>
              </a:rPr>
              <a:t>“Best</a:t>
            </a:r>
            <a:r>
              <a:rPr sz="1600" b="1" dirty="0">
                <a:solidFill>
                  <a:srgbClr val="C00000"/>
                </a:solidFill>
                <a:cs typeface="Calibri"/>
              </a:rPr>
              <a:t> </a:t>
            </a:r>
            <a:r>
              <a:rPr sz="1600" b="1" spc="-10" dirty="0">
                <a:solidFill>
                  <a:srgbClr val="C00000"/>
                </a:solidFill>
                <a:cs typeface="Calibri"/>
              </a:rPr>
              <a:t>Structured</a:t>
            </a:r>
            <a:r>
              <a:rPr sz="1600" b="1" spc="-5" dirty="0">
                <a:solidFill>
                  <a:srgbClr val="C00000"/>
                </a:solidFill>
                <a:cs typeface="Calibri"/>
              </a:rPr>
              <a:t> </a:t>
            </a:r>
            <a:r>
              <a:rPr sz="1600" b="1" spc="-10" dirty="0">
                <a:solidFill>
                  <a:srgbClr val="C00000"/>
                </a:solidFill>
                <a:cs typeface="Calibri"/>
              </a:rPr>
              <a:t>Cabling Solution</a:t>
            </a:r>
            <a:r>
              <a:rPr sz="1600" b="1" spc="45" dirty="0">
                <a:solidFill>
                  <a:srgbClr val="C00000"/>
                </a:solidFill>
                <a:cs typeface="Calibri"/>
              </a:rPr>
              <a:t> </a:t>
            </a:r>
            <a:r>
              <a:rPr sz="1600" b="1" spc="-10" dirty="0">
                <a:solidFill>
                  <a:srgbClr val="C00000"/>
                </a:solidFill>
                <a:cs typeface="Calibri"/>
              </a:rPr>
              <a:t>Provider</a:t>
            </a:r>
            <a:r>
              <a:rPr sz="1600" b="1" spc="10" dirty="0">
                <a:solidFill>
                  <a:srgbClr val="C00000"/>
                </a:solidFill>
                <a:cs typeface="Calibri"/>
              </a:rPr>
              <a:t> </a:t>
            </a:r>
            <a:r>
              <a:rPr sz="1600" b="1" dirty="0">
                <a:solidFill>
                  <a:srgbClr val="C00000"/>
                </a:solidFill>
                <a:cs typeface="Calibri"/>
              </a:rPr>
              <a:t>Of</a:t>
            </a:r>
            <a:r>
              <a:rPr sz="1600" b="1" spc="-15" dirty="0">
                <a:solidFill>
                  <a:srgbClr val="C00000"/>
                </a:solidFill>
                <a:cs typeface="Calibri"/>
              </a:rPr>
              <a:t> </a:t>
            </a:r>
            <a:r>
              <a:rPr sz="1600" b="1" spc="-5" dirty="0">
                <a:solidFill>
                  <a:srgbClr val="C00000"/>
                </a:solidFill>
                <a:cs typeface="Calibri"/>
              </a:rPr>
              <a:t>The</a:t>
            </a:r>
            <a:r>
              <a:rPr sz="1600" b="1" spc="5" dirty="0">
                <a:solidFill>
                  <a:srgbClr val="C00000"/>
                </a:solidFill>
                <a:cs typeface="Calibri"/>
              </a:rPr>
              <a:t> </a:t>
            </a:r>
            <a:r>
              <a:rPr sz="1600" b="1" spc="-15" dirty="0">
                <a:solidFill>
                  <a:srgbClr val="C00000"/>
                </a:solidFill>
                <a:cs typeface="Calibri"/>
              </a:rPr>
              <a:t>Year”</a:t>
            </a:r>
            <a:r>
              <a:rPr sz="1600" b="1" spc="20" dirty="0">
                <a:solidFill>
                  <a:srgbClr val="C00000"/>
                </a:solidFill>
                <a:cs typeface="Calibri"/>
              </a:rPr>
              <a:t> </a:t>
            </a:r>
            <a:r>
              <a:rPr sz="1600" spc="-15" dirty="0">
                <a:cs typeface="Calibri"/>
              </a:rPr>
              <a:t>at</a:t>
            </a:r>
            <a:r>
              <a:rPr sz="1600" spc="5" dirty="0">
                <a:cs typeface="Calibri"/>
              </a:rPr>
              <a:t> </a:t>
            </a:r>
            <a:r>
              <a:rPr sz="1600" spc="-10" dirty="0">
                <a:cs typeface="Calibri"/>
              </a:rPr>
              <a:t>NSS</a:t>
            </a:r>
            <a:r>
              <a:rPr sz="1600" spc="40" dirty="0">
                <a:cs typeface="Calibri"/>
              </a:rPr>
              <a:t> </a:t>
            </a:r>
            <a:r>
              <a:rPr sz="1600" spc="-5" dirty="0">
                <a:cs typeface="Calibri"/>
              </a:rPr>
              <a:t>Solution</a:t>
            </a:r>
            <a:r>
              <a:rPr sz="1600" spc="20" dirty="0">
                <a:cs typeface="Calibri"/>
              </a:rPr>
              <a:t> </a:t>
            </a:r>
            <a:r>
              <a:rPr sz="1600" spc="-10" dirty="0">
                <a:cs typeface="Calibri"/>
              </a:rPr>
              <a:t>Providers</a:t>
            </a:r>
            <a:r>
              <a:rPr sz="1600" spc="-5" dirty="0">
                <a:cs typeface="Calibri"/>
              </a:rPr>
              <a:t> </a:t>
            </a:r>
            <a:r>
              <a:rPr sz="1600" spc="-15" dirty="0">
                <a:cs typeface="Calibri"/>
              </a:rPr>
              <a:t>Awards</a:t>
            </a:r>
            <a:r>
              <a:rPr sz="1600" spc="20" dirty="0">
                <a:cs typeface="Calibri"/>
              </a:rPr>
              <a:t> </a:t>
            </a:r>
            <a:r>
              <a:rPr sz="1600" spc="-5" dirty="0">
                <a:cs typeface="Calibri"/>
              </a:rPr>
              <a:t>2018</a:t>
            </a:r>
            <a:endParaRPr sz="1600" dirty="0">
              <a:cs typeface="Calibri"/>
            </a:endParaRPr>
          </a:p>
          <a:p>
            <a:pPr marL="356870" indent="-344805">
              <a:lnSpc>
                <a:spcPct val="100000"/>
              </a:lnSpc>
              <a:spcBef>
                <a:spcPts val="1080"/>
              </a:spcBef>
              <a:buFont typeface="Wingdings"/>
              <a:buChar char=""/>
              <a:tabLst>
                <a:tab pos="356870" algn="l"/>
                <a:tab pos="357505" algn="l"/>
              </a:tabLst>
            </a:pPr>
            <a:r>
              <a:rPr sz="1600" b="1" spc="-5" dirty="0">
                <a:solidFill>
                  <a:srgbClr val="C00000"/>
                </a:solidFill>
                <a:cs typeface="Calibri"/>
              </a:rPr>
              <a:t>“Structured</a:t>
            </a:r>
            <a:r>
              <a:rPr sz="1600" b="1" dirty="0">
                <a:solidFill>
                  <a:srgbClr val="C00000"/>
                </a:solidFill>
                <a:cs typeface="Calibri"/>
              </a:rPr>
              <a:t> </a:t>
            </a:r>
            <a:r>
              <a:rPr sz="1600" b="1" spc="-10" dirty="0">
                <a:solidFill>
                  <a:srgbClr val="C00000"/>
                </a:solidFill>
                <a:cs typeface="Calibri"/>
              </a:rPr>
              <a:t>Cabling</a:t>
            </a:r>
            <a:r>
              <a:rPr sz="1600" b="1" spc="10" dirty="0">
                <a:solidFill>
                  <a:srgbClr val="C00000"/>
                </a:solidFill>
                <a:cs typeface="Calibri"/>
              </a:rPr>
              <a:t> </a:t>
            </a:r>
            <a:r>
              <a:rPr sz="1600" b="1" spc="-15" dirty="0">
                <a:solidFill>
                  <a:srgbClr val="C00000"/>
                </a:solidFill>
                <a:cs typeface="Calibri"/>
              </a:rPr>
              <a:t>Innovation</a:t>
            </a:r>
            <a:r>
              <a:rPr sz="1600" b="1" spc="35" dirty="0">
                <a:solidFill>
                  <a:srgbClr val="C00000"/>
                </a:solidFill>
                <a:cs typeface="Calibri"/>
              </a:rPr>
              <a:t> </a:t>
            </a:r>
            <a:r>
              <a:rPr sz="1600" b="1" dirty="0">
                <a:solidFill>
                  <a:srgbClr val="C00000"/>
                </a:solidFill>
                <a:cs typeface="Calibri"/>
              </a:rPr>
              <a:t>Of</a:t>
            </a:r>
            <a:r>
              <a:rPr sz="1600" b="1" spc="10" dirty="0">
                <a:solidFill>
                  <a:srgbClr val="C00000"/>
                </a:solidFill>
                <a:cs typeface="Calibri"/>
              </a:rPr>
              <a:t> </a:t>
            </a:r>
            <a:r>
              <a:rPr sz="1600" b="1" spc="-10" dirty="0">
                <a:solidFill>
                  <a:srgbClr val="C00000"/>
                </a:solidFill>
                <a:cs typeface="Calibri"/>
              </a:rPr>
              <a:t>The</a:t>
            </a:r>
            <a:r>
              <a:rPr sz="1600" b="1" spc="-15" dirty="0">
                <a:solidFill>
                  <a:srgbClr val="C00000"/>
                </a:solidFill>
                <a:cs typeface="Calibri"/>
              </a:rPr>
              <a:t> Year”</a:t>
            </a:r>
            <a:r>
              <a:rPr sz="1600" b="1" spc="-10" dirty="0">
                <a:solidFill>
                  <a:srgbClr val="C00000"/>
                </a:solidFill>
                <a:cs typeface="Calibri"/>
              </a:rPr>
              <a:t> </a:t>
            </a:r>
            <a:r>
              <a:rPr sz="1600" spc="-15" dirty="0">
                <a:cs typeface="Calibri"/>
              </a:rPr>
              <a:t>at</a:t>
            </a:r>
            <a:r>
              <a:rPr sz="1600" spc="30" dirty="0">
                <a:cs typeface="Calibri"/>
              </a:rPr>
              <a:t> </a:t>
            </a:r>
            <a:r>
              <a:rPr sz="1600" spc="-5" dirty="0">
                <a:cs typeface="Calibri"/>
              </a:rPr>
              <a:t>the</a:t>
            </a:r>
            <a:r>
              <a:rPr sz="1600" spc="20" dirty="0">
                <a:cs typeface="Calibri"/>
              </a:rPr>
              <a:t> </a:t>
            </a:r>
            <a:r>
              <a:rPr sz="1600" spc="-15" dirty="0">
                <a:cs typeface="Calibri"/>
              </a:rPr>
              <a:t>Ninth</a:t>
            </a:r>
            <a:r>
              <a:rPr sz="1600" spc="35" dirty="0">
                <a:cs typeface="Calibri"/>
              </a:rPr>
              <a:t> </a:t>
            </a:r>
            <a:r>
              <a:rPr sz="1600" spc="-5" dirty="0">
                <a:cs typeface="Calibri"/>
              </a:rPr>
              <a:t>SME</a:t>
            </a:r>
            <a:r>
              <a:rPr sz="1600" spc="5" dirty="0">
                <a:cs typeface="Calibri"/>
              </a:rPr>
              <a:t> </a:t>
            </a:r>
            <a:r>
              <a:rPr sz="1600" spc="-5" dirty="0">
                <a:cs typeface="Calibri"/>
              </a:rPr>
              <a:t>CHANNELS</a:t>
            </a:r>
            <a:r>
              <a:rPr sz="1600" spc="15" dirty="0">
                <a:cs typeface="Calibri"/>
              </a:rPr>
              <a:t> </a:t>
            </a:r>
            <a:r>
              <a:rPr sz="1600" spc="-10" dirty="0">
                <a:cs typeface="Calibri"/>
              </a:rPr>
              <a:t>Summit</a:t>
            </a:r>
            <a:r>
              <a:rPr sz="1600" spc="25" dirty="0">
                <a:cs typeface="Calibri"/>
              </a:rPr>
              <a:t> </a:t>
            </a:r>
            <a:r>
              <a:rPr sz="1600" spc="-5" dirty="0">
                <a:cs typeface="Calibri"/>
              </a:rPr>
              <a:t>and</a:t>
            </a:r>
            <a:r>
              <a:rPr sz="1600" spc="45" dirty="0">
                <a:cs typeface="Calibri"/>
              </a:rPr>
              <a:t> </a:t>
            </a:r>
            <a:r>
              <a:rPr sz="1600" spc="-15" dirty="0">
                <a:cs typeface="Calibri"/>
              </a:rPr>
              <a:t>Awards</a:t>
            </a:r>
            <a:r>
              <a:rPr sz="1600" spc="-5" dirty="0">
                <a:cs typeface="Calibri"/>
              </a:rPr>
              <a:t> </a:t>
            </a:r>
            <a:r>
              <a:rPr sz="1600" dirty="0">
                <a:cs typeface="Calibri"/>
              </a:rPr>
              <a:t>2018</a:t>
            </a:r>
          </a:p>
          <a:p>
            <a:pPr marL="356870" indent="-344805">
              <a:lnSpc>
                <a:spcPct val="100000"/>
              </a:lnSpc>
              <a:spcBef>
                <a:spcPts val="1085"/>
              </a:spcBef>
              <a:buFont typeface="Wingdings"/>
              <a:buChar char=""/>
              <a:tabLst>
                <a:tab pos="356870" algn="l"/>
                <a:tab pos="357505" algn="l"/>
              </a:tabLst>
            </a:pPr>
            <a:r>
              <a:rPr sz="1600" b="1" spc="-5" dirty="0">
                <a:solidFill>
                  <a:srgbClr val="C00000"/>
                </a:solidFill>
                <a:cs typeface="Calibri"/>
              </a:rPr>
              <a:t>“Best</a:t>
            </a:r>
            <a:r>
              <a:rPr sz="1600" b="1" dirty="0">
                <a:solidFill>
                  <a:srgbClr val="C00000"/>
                </a:solidFill>
                <a:cs typeface="Calibri"/>
              </a:rPr>
              <a:t> </a:t>
            </a:r>
            <a:r>
              <a:rPr sz="1600" b="1" spc="-15" dirty="0">
                <a:solidFill>
                  <a:srgbClr val="C00000"/>
                </a:solidFill>
                <a:cs typeface="Calibri"/>
              </a:rPr>
              <a:t>Make</a:t>
            </a:r>
            <a:r>
              <a:rPr sz="1600" b="1" spc="-20" dirty="0">
                <a:solidFill>
                  <a:srgbClr val="C00000"/>
                </a:solidFill>
                <a:cs typeface="Calibri"/>
              </a:rPr>
              <a:t> </a:t>
            </a:r>
            <a:r>
              <a:rPr sz="1600" b="1" dirty="0">
                <a:solidFill>
                  <a:srgbClr val="C00000"/>
                </a:solidFill>
                <a:cs typeface="Calibri"/>
              </a:rPr>
              <a:t>In</a:t>
            </a:r>
            <a:r>
              <a:rPr sz="1600" b="1" spc="-10" dirty="0">
                <a:solidFill>
                  <a:srgbClr val="C00000"/>
                </a:solidFill>
                <a:cs typeface="Calibri"/>
              </a:rPr>
              <a:t> India</a:t>
            </a:r>
            <a:r>
              <a:rPr sz="1600" b="1" dirty="0">
                <a:solidFill>
                  <a:srgbClr val="C00000"/>
                </a:solidFill>
                <a:cs typeface="Calibri"/>
              </a:rPr>
              <a:t> </a:t>
            </a:r>
            <a:r>
              <a:rPr sz="1600" b="1" spc="-5" dirty="0">
                <a:solidFill>
                  <a:srgbClr val="C00000"/>
                </a:solidFill>
                <a:cs typeface="Calibri"/>
              </a:rPr>
              <a:t>Wi-Fi</a:t>
            </a:r>
            <a:r>
              <a:rPr sz="1600" b="1" spc="10" dirty="0">
                <a:solidFill>
                  <a:srgbClr val="C00000"/>
                </a:solidFill>
                <a:cs typeface="Calibri"/>
              </a:rPr>
              <a:t> </a:t>
            </a:r>
            <a:r>
              <a:rPr sz="1600" b="1" spc="-5" dirty="0">
                <a:solidFill>
                  <a:srgbClr val="C00000"/>
                </a:solidFill>
                <a:cs typeface="Calibri"/>
              </a:rPr>
              <a:t>Company”</a:t>
            </a:r>
            <a:r>
              <a:rPr sz="1600" b="1" spc="25" dirty="0">
                <a:solidFill>
                  <a:srgbClr val="C00000"/>
                </a:solidFill>
                <a:cs typeface="Calibri"/>
              </a:rPr>
              <a:t> </a:t>
            </a:r>
            <a:r>
              <a:rPr sz="1600" spc="-15" dirty="0">
                <a:cs typeface="Calibri"/>
              </a:rPr>
              <a:t>at</a:t>
            </a:r>
            <a:r>
              <a:rPr sz="1600" dirty="0">
                <a:cs typeface="Calibri"/>
              </a:rPr>
              <a:t> My</a:t>
            </a:r>
            <a:r>
              <a:rPr sz="1600" spc="-5" dirty="0">
                <a:cs typeface="Calibri"/>
              </a:rPr>
              <a:t> India</a:t>
            </a:r>
            <a:r>
              <a:rPr sz="1600" spc="25" dirty="0">
                <a:cs typeface="Calibri"/>
              </a:rPr>
              <a:t> </a:t>
            </a:r>
            <a:r>
              <a:rPr sz="1600" spc="-5" dirty="0">
                <a:cs typeface="Calibri"/>
              </a:rPr>
              <a:t>Wi-Fi</a:t>
            </a:r>
            <a:r>
              <a:rPr sz="1600" spc="15" dirty="0">
                <a:cs typeface="Calibri"/>
              </a:rPr>
              <a:t> </a:t>
            </a:r>
            <a:r>
              <a:rPr sz="1600" spc="-5" dirty="0">
                <a:cs typeface="Calibri"/>
              </a:rPr>
              <a:t>India</a:t>
            </a:r>
            <a:r>
              <a:rPr sz="1600" spc="30" dirty="0">
                <a:cs typeface="Calibri"/>
              </a:rPr>
              <a:t> </a:t>
            </a:r>
            <a:r>
              <a:rPr sz="1600" spc="-5" dirty="0">
                <a:cs typeface="Calibri"/>
              </a:rPr>
              <a:t>Summit</a:t>
            </a:r>
            <a:r>
              <a:rPr sz="1600" spc="15" dirty="0">
                <a:cs typeface="Calibri"/>
              </a:rPr>
              <a:t> </a:t>
            </a:r>
            <a:r>
              <a:rPr sz="1600" dirty="0">
                <a:cs typeface="Calibri"/>
              </a:rPr>
              <a:t>&amp;</a:t>
            </a:r>
            <a:r>
              <a:rPr sz="1600" spc="15" dirty="0">
                <a:cs typeface="Calibri"/>
              </a:rPr>
              <a:t> </a:t>
            </a:r>
            <a:r>
              <a:rPr sz="1600" spc="-15" dirty="0">
                <a:cs typeface="Calibri"/>
              </a:rPr>
              <a:t>Awards</a:t>
            </a:r>
            <a:r>
              <a:rPr sz="1600" spc="-10" dirty="0">
                <a:cs typeface="Calibri"/>
              </a:rPr>
              <a:t> </a:t>
            </a:r>
            <a:r>
              <a:rPr sz="1600" dirty="0">
                <a:cs typeface="Calibri"/>
              </a:rPr>
              <a:t>2017</a:t>
            </a:r>
          </a:p>
          <a:p>
            <a:pPr marL="356870" indent="-344805">
              <a:lnSpc>
                <a:spcPct val="100000"/>
              </a:lnSpc>
              <a:spcBef>
                <a:spcPts val="1080"/>
              </a:spcBef>
              <a:buFont typeface="Wingdings"/>
              <a:buChar char=""/>
              <a:tabLst>
                <a:tab pos="356870" algn="l"/>
                <a:tab pos="357505" algn="l"/>
              </a:tabLst>
            </a:pPr>
            <a:r>
              <a:rPr sz="1600" b="1" spc="-10" dirty="0">
                <a:solidFill>
                  <a:srgbClr val="C00000"/>
                </a:solidFill>
                <a:cs typeface="Calibri"/>
              </a:rPr>
              <a:t>"Best</a:t>
            </a:r>
            <a:r>
              <a:rPr sz="1600" b="1" dirty="0">
                <a:solidFill>
                  <a:srgbClr val="C00000"/>
                </a:solidFill>
                <a:cs typeface="Calibri"/>
              </a:rPr>
              <a:t> </a:t>
            </a:r>
            <a:r>
              <a:rPr sz="1600" b="1" spc="-10" dirty="0">
                <a:solidFill>
                  <a:srgbClr val="C00000"/>
                </a:solidFill>
                <a:cs typeface="Calibri"/>
              </a:rPr>
              <a:t>Quality</a:t>
            </a:r>
            <a:r>
              <a:rPr sz="1600" b="1" spc="10" dirty="0">
                <a:solidFill>
                  <a:srgbClr val="C00000"/>
                </a:solidFill>
                <a:cs typeface="Calibri"/>
              </a:rPr>
              <a:t> </a:t>
            </a:r>
            <a:r>
              <a:rPr sz="1600" b="1" spc="-10" dirty="0">
                <a:solidFill>
                  <a:srgbClr val="C00000"/>
                </a:solidFill>
                <a:cs typeface="Calibri"/>
              </a:rPr>
              <a:t>Structured Cabling</a:t>
            </a:r>
            <a:r>
              <a:rPr sz="1600" b="1" spc="10" dirty="0">
                <a:solidFill>
                  <a:srgbClr val="C00000"/>
                </a:solidFill>
                <a:cs typeface="Calibri"/>
              </a:rPr>
              <a:t> </a:t>
            </a:r>
            <a:r>
              <a:rPr sz="1600" b="1" spc="-10" dirty="0">
                <a:solidFill>
                  <a:srgbClr val="C00000"/>
                </a:solidFill>
                <a:cs typeface="Calibri"/>
              </a:rPr>
              <a:t>Brand"</a:t>
            </a:r>
            <a:r>
              <a:rPr sz="1600" b="1" spc="50" dirty="0">
                <a:solidFill>
                  <a:srgbClr val="C00000"/>
                </a:solidFill>
                <a:cs typeface="Calibri"/>
              </a:rPr>
              <a:t> </a:t>
            </a:r>
            <a:r>
              <a:rPr sz="1600" spc="-15" dirty="0">
                <a:cs typeface="Calibri"/>
              </a:rPr>
              <a:t>at</a:t>
            </a:r>
            <a:r>
              <a:rPr sz="1600" dirty="0">
                <a:cs typeface="Calibri"/>
              </a:rPr>
              <a:t> </a:t>
            </a:r>
            <a:r>
              <a:rPr sz="1600" spc="-15" dirty="0">
                <a:cs typeface="Calibri"/>
              </a:rPr>
              <a:t>DT</a:t>
            </a:r>
            <a:r>
              <a:rPr sz="1600" spc="10" dirty="0">
                <a:cs typeface="Calibri"/>
              </a:rPr>
              <a:t> </a:t>
            </a:r>
            <a:r>
              <a:rPr sz="1600" spc="-15" dirty="0">
                <a:cs typeface="Calibri"/>
              </a:rPr>
              <a:t>Awards</a:t>
            </a:r>
            <a:r>
              <a:rPr sz="1600" spc="20" dirty="0">
                <a:cs typeface="Calibri"/>
              </a:rPr>
              <a:t> </a:t>
            </a:r>
            <a:r>
              <a:rPr sz="1600" dirty="0">
                <a:cs typeface="Calibri"/>
              </a:rPr>
              <a:t>2017</a:t>
            </a:r>
          </a:p>
          <a:p>
            <a:pPr marL="356870" indent="-344805">
              <a:lnSpc>
                <a:spcPct val="100000"/>
              </a:lnSpc>
              <a:spcBef>
                <a:spcPts val="1080"/>
              </a:spcBef>
              <a:buFont typeface="Wingdings"/>
              <a:buChar char=""/>
              <a:tabLst>
                <a:tab pos="356870" algn="l"/>
                <a:tab pos="357505" algn="l"/>
              </a:tabLst>
            </a:pPr>
            <a:r>
              <a:rPr sz="1600" b="1" spc="-10" dirty="0">
                <a:solidFill>
                  <a:srgbClr val="C00000"/>
                </a:solidFill>
                <a:cs typeface="Calibri"/>
              </a:rPr>
              <a:t>“Networking</a:t>
            </a:r>
            <a:r>
              <a:rPr sz="1600" b="1" spc="10" dirty="0">
                <a:solidFill>
                  <a:srgbClr val="C00000"/>
                </a:solidFill>
                <a:cs typeface="Calibri"/>
              </a:rPr>
              <a:t> </a:t>
            </a:r>
            <a:r>
              <a:rPr sz="1600" b="1" spc="-10" dirty="0">
                <a:solidFill>
                  <a:srgbClr val="C00000"/>
                </a:solidFill>
                <a:cs typeface="Calibri"/>
              </a:rPr>
              <a:t>Product</a:t>
            </a:r>
            <a:r>
              <a:rPr sz="1600" b="1" spc="25" dirty="0">
                <a:solidFill>
                  <a:srgbClr val="C00000"/>
                </a:solidFill>
                <a:cs typeface="Calibri"/>
              </a:rPr>
              <a:t> </a:t>
            </a:r>
            <a:r>
              <a:rPr sz="1600" b="1" spc="-15" dirty="0">
                <a:solidFill>
                  <a:srgbClr val="C00000"/>
                </a:solidFill>
                <a:cs typeface="Calibri"/>
              </a:rPr>
              <a:t>Brand</a:t>
            </a:r>
            <a:r>
              <a:rPr sz="1600" b="1" spc="-5" dirty="0">
                <a:solidFill>
                  <a:srgbClr val="C00000"/>
                </a:solidFill>
                <a:cs typeface="Calibri"/>
              </a:rPr>
              <a:t> </a:t>
            </a:r>
            <a:r>
              <a:rPr sz="1600" b="1" dirty="0">
                <a:solidFill>
                  <a:srgbClr val="C00000"/>
                </a:solidFill>
                <a:cs typeface="Calibri"/>
              </a:rPr>
              <a:t>In</a:t>
            </a:r>
            <a:r>
              <a:rPr sz="1600" b="1" spc="-5" dirty="0">
                <a:solidFill>
                  <a:srgbClr val="C00000"/>
                </a:solidFill>
                <a:cs typeface="Calibri"/>
              </a:rPr>
              <a:t> </a:t>
            </a:r>
            <a:r>
              <a:rPr sz="1600" b="1" spc="-15" dirty="0">
                <a:solidFill>
                  <a:srgbClr val="C00000"/>
                </a:solidFill>
                <a:cs typeface="Calibri"/>
              </a:rPr>
              <a:t>Make</a:t>
            </a:r>
            <a:r>
              <a:rPr sz="1600" b="1" spc="-10" dirty="0">
                <a:solidFill>
                  <a:srgbClr val="C00000"/>
                </a:solidFill>
                <a:cs typeface="Calibri"/>
              </a:rPr>
              <a:t> </a:t>
            </a:r>
            <a:r>
              <a:rPr sz="1600" b="1" dirty="0">
                <a:solidFill>
                  <a:srgbClr val="C00000"/>
                </a:solidFill>
                <a:cs typeface="Calibri"/>
              </a:rPr>
              <a:t>In</a:t>
            </a:r>
            <a:r>
              <a:rPr sz="1600" b="1" spc="-5" dirty="0">
                <a:solidFill>
                  <a:srgbClr val="C00000"/>
                </a:solidFill>
                <a:cs typeface="Calibri"/>
              </a:rPr>
              <a:t> India”</a:t>
            </a:r>
            <a:r>
              <a:rPr sz="1600" b="1" spc="45" dirty="0">
                <a:solidFill>
                  <a:srgbClr val="C00000"/>
                </a:solidFill>
                <a:cs typeface="Calibri"/>
              </a:rPr>
              <a:t> </a:t>
            </a:r>
            <a:r>
              <a:rPr sz="1600" spc="-15" dirty="0">
                <a:cs typeface="Calibri"/>
              </a:rPr>
              <a:t>at</a:t>
            </a:r>
            <a:r>
              <a:rPr sz="1600" spc="5" dirty="0">
                <a:cs typeface="Calibri"/>
              </a:rPr>
              <a:t> </a:t>
            </a:r>
            <a:r>
              <a:rPr sz="1600" spc="-10" dirty="0">
                <a:cs typeface="Calibri"/>
              </a:rPr>
              <a:t>SME</a:t>
            </a:r>
            <a:r>
              <a:rPr sz="1600" spc="10" dirty="0">
                <a:cs typeface="Calibri"/>
              </a:rPr>
              <a:t> </a:t>
            </a:r>
            <a:r>
              <a:rPr sz="1600" spc="-10" dirty="0">
                <a:cs typeface="Calibri"/>
              </a:rPr>
              <a:t>Channel</a:t>
            </a:r>
            <a:r>
              <a:rPr sz="1600" spc="65" dirty="0">
                <a:cs typeface="Calibri"/>
              </a:rPr>
              <a:t> </a:t>
            </a:r>
            <a:r>
              <a:rPr sz="1600" spc="-15" dirty="0">
                <a:cs typeface="Calibri"/>
              </a:rPr>
              <a:t>Award</a:t>
            </a:r>
            <a:r>
              <a:rPr sz="1600" spc="15" dirty="0">
                <a:cs typeface="Calibri"/>
              </a:rPr>
              <a:t> </a:t>
            </a:r>
            <a:r>
              <a:rPr sz="1600" spc="-5" dirty="0">
                <a:cs typeface="Calibri"/>
              </a:rPr>
              <a:t>2016</a:t>
            </a:r>
            <a:endParaRPr sz="1600" dirty="0">
              <a:cs typeface="Calibri"/>
            </a:endParaRPr>
          </a:p>
          <a:p>
            <a:pPr marL="356870" indent="-344805">
              <a:lnSpc>
                <a:spcPct val="100000"/>
              </a:lnSpc>
              <a:spcBef>
                <a:spcPts val="1085"/>
              </a:spcBef>
              <a:buFont typeface="Wingdings"/>
              <a:buChar char=""/>
              <a:tabLst>
                <a:tab pos="356870" algn="l"/>
                <a:tab pos="357505" algn="l"/>
              </a:tabLst>
            </a:pPr>
            <a:r>
              <a:rPr sz="1600" b="1" spc="-5" dirty="0">
                <a:solidFill>
                  <a:srgbClr val="C00000"/>
                </a:solidFill>
                <a:cs typeface="Calibri"/>
              </a:rPr>
              <a:t>“Most</a:t>
            </a:r>
            <a:r>
              <a:rPr sz="1600" b="1" spc="-10" dirty="0">
                <a:solidFill>
                  <a:srgbClr val="C00000"/>
                </a:solidFill>
                <a:cs typeface="Calibri"/>
              </a:rPr>
              <a:t> Popular</a:t>
            </a:r>
            <a:r>
              <a:rPr sz="1600" b="1" dirty="0">
                <a:solidFill>
                  <a:srgbClr val="C00000"/>
                </a:solidFill>
                <a:cs typeface="Calibri"/>
              </a:rPr>
              <a:t> </a:t>
            </a:r>
            <a:r>
              <a:rPr sz="1600" b="1" spc="-10" dirty="0">
                <a:solidFill>
                  <a:srgbClr val="C00000"/>
                </a:solidFill>
                <a:cs typeface="Calibri"/>
              </a:rPr>
              <a:t>Networking</a:t>
            </a:r>
            <a:r>
              <a:rPr sz="1600" b="1" spc="-5" dirty="0">
                <a:solidFill>
                  <a:srgbClr val="C00000"/>
                </a:solidFill>
                <a:cs typeface="Calibri"/>
              </a:rPr>
              <a:t> </a:t>
            </a:r>
            <a:r>
              <a:rPr sz="1600" b="1" spc="-10" dirty="0">
                <a:solidFill>
                  <a:srgbClr val="C00000"/>
                </a:solidFill>
                <a:cs typeface="Calibri"/>
              </a:rPr>
              <a:t>Brand”</a:t>
            </a:r>
            <a:r>
              <a:rPr sz="1600" b="1" spc="20" dirty="0">
                <a:solidFill>
                  <a:srgbClr val="C00000"/>
                </a:solidFill>
                <a:cs typeface="Calibri"/>
              </a:rPr>
              <a:t> </a:t>
            </a:r>
            <a:r>
              <a:rPr sz="1600" spc="-15" dirty="0">
                <a:cs typeface="Calibri"/>
              </a:rPr>
              <a:t>at</a:t>
            </a:r>
            <a:r>
              <a:rPr sz="1600" spc="5" dirty="0">
                <a:cs typeface="Calibri"/>
              </a:rPr>
              <a:t> </a:t>
            </a:r>
            <a:r>
              <a:rPr sz="1600" spc="-5" dirty="0">
                <a:cs typeface="Calibri"/>
              </a:rPr>
              <a:t>NCN</a:t>
            </a:r>
            <a:r>
              <a:rPr sz="1600" spc="5" dirty="0">
                <a:cs typeface="Calibri"/>
              </a:rPr>
              <a:t> </a:t>
            </a:r>
            <a:r>
              <a:rPr sz="1600" spc="-15" dirty="0">
                <a:cs typeface="Calibri"/>
              </a:rPr>
              <a:t>Awards</a:t>
            </a:r>
            <a:r>
              <a:rPr sz="1600" spc="10" dirty="0">
                <a:cs typeface="Calibri"/>
              </a:rPr>
              <a:t> </a:t>
            </a:r>
            <a:r>
              <a:rPr sz="1600" dirty="0">
                <a:cs typeface="Calibri"/>
              </a:rPr>
              <a:t>2016</a:t>
            </a:r>
          </a:p>
        </p:txBody>
      </p:sp>
      <p:pic>
        <p:nvPicPr>
          <p:cNvPr id="5" name="object 5"/>
          <p:cNvPicPr/>
          <p:nvPr/>
        </p:nvPicPr>
        <p:blipFill>
          <a:blip r:embed="rId3" cstate="print"/>
          <a:stretch>
            <a:fillRect/>
          </a:stretch>
        </p:blipFill>
        <p:spPr>
          <a:xfrm>
            <a:off x="8573125" y="4737908"/>
            <a:ext cx="881008" cy="1845953"/>
          </a:xfrm>
          <a:prstGeom prst="rect">
            <a:avLst/>
          </a:prstGeom>
        </p:spPr>
      </p:pic>
      <p:pic>
        <p:nvPicPr>
          <p:cNvPr id="6" name="object 6"/>
          <p:cNvPicPr/>
          <p:nvPr/>
        </p:nvPicPr>
        <p:blipFill>
          <a:blip r:embed="rId4" cstate="print"/>
          <a:stretch>
            <a:fillRect/>
          </a:stretch>
        </p:blipFill>
        <p:spPr>
          <a:xfrm>
            <a:off x="7434124" y="5181600"/>
            <a:ext cx="606417" cy="1607766"/>
          </a:xfrm>
          <a:prstGeom prst="rect">
            <a:avLst/>
          </a:prstGeom>
        </p:spPr>
      </p:pic>
      <p:pic>
        <p:nvPicPr>
          <p:cNvPr id="7" name="object 7"/>
          <p:cNvPicPr/>
          <p:nvPr/>
        </p:nvPicPr>
        <p:blipFill>
          <a:blip r:embed="rId5" cstate="print"/>
          <a:stretch>
            <a:fillRect/>
          </a:stretch>
        </p:blipFill>
        <p:spPr>
          <a:xfrm>
            <a:off x="543101" y="0"/>
            <a:ext cx="1289304" cy="1289303"/>
          </a:xfrm>
          <a:prstGeom prst="rect">
            <a:avLst/>
          </a:prstGeom>
        </p:spPr>
      </p:pic>
      <p:pic>
        <p:nvPicPr>
          <p:cNvPr id="9" name="object 9"/>
          <p:cNvPicPr/>
          <p:nvPr/>
        </p:nvPicPr>
        <p:blipFill>
          <a:blip r:embed="rId6" cstate="print"/>
          <a:stretch>
            <a:fillRect/>
          </a:stretch>
        </p:blipFill>
        <p:spPr>
          <a:xfrm>
            <a:off x="8045926" y="5180523"/>
            <a:ext cx="606417" cy="1607766"/>
          </a:xfrm>
          <a:prstGeom prst="rect">
            <a:avLst/>
          </a:prstGeom>
        </p:spPr>
      </p:pic>
      <p:sp>
        <p:nvSpPr>
          <p:cNvPr id="11" name="TextBox 10">
            <a:extLst>
              <a:ext uri="{FF2B5EF4-FFF2-40B4-BE49-F238E27FC236}">
                <a16:creationId xmlns:a16="http://schemas.microsoft.com/office/drawing/2014/main" id="{956A6CDE-6FCD-D787-A458-C22DDDD15DB9}"/>
              </a:ext>
            </a:extLst>
          </p:cNvPr>
          <p:cNvSpPr txBox="1"/>
          <p:nvPr/>
        </p:nvSpPr>
        <p:spPr>
          <a:xfrm>
            <a:off x="1965562" y="381000"/>
            <a:ext cx="2362200" cy="584775"/>
          </a:xfrm>
          <a:prstGeom prst="rect">
            <a:avLst/>
          </a:prstGeom>
          <a:noFill/>
        </p:spPr>
        <p:txBody>
          <a:bodyPr wrap="square" rtlCol="0">
            <a:spAutoFit/>
          </a:bodyPr>
          <a:lstStyle/>
          <a:p>
            <a:r>
              <a:rPr lang="en-US" sz="3200" b="1" dirty="0">
                <a:solidFill>
                  <a:srgbClr val="C00000"/>
                </a:solidFill>
              </a:rPr>
              <a:t>Awards</a:t>
            </a:r>
          </a:p>
        </p:txBody>
      </p:sp>
      <p:pic>
        <p:nvPicPr>
          <p:cNvPr id="10" name="Picture 9" descr="A red and black sign&#10;&#10;Description automatically generated">
            <a:extLst>
              <a:ext uri="{FF2B5EF4-FFF2-40B4-BE49-F238E27FC236}">
                <a16:creationId xmlns:a16="http://schemas.microsoft.com/office/drawing/2014/main" id="{F278BEC3-646E-9C9A-4338-D081545DAA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0259" y="5180522"/>
            <a:ext cx="1159132" cy="1241927"/>
          </a:xfrm>
          <a:prstGeom prst="rect">
            <a:avLst/>
          </a:prstGeom>
        </p:spPr>
      </p:pic>
      <p:pic>
        <p:nvPicPr>
          <p:cNvPr id="13" name="Picture 12" descr="A black and gold plaque with gold text&#10;&#10;Description automatically generated">
            <a:extLst>
              <a:ext uri="{FF2B5EF4-FFF2-40B4-BE49-F238E27FC236}">
                <a16:creationId xmlns:a16="http://schemas.microsoft.com/office/drawing/2014/main" id="{7B2E75D5-4709-9FA8-4EE5-FAA46820D4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39391" y="5196789"/>
            <a:ext cx="913821" cy="124192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3116CD-5C95-9095-614A-0F577AD6CC45}"/>
              </a:ext>
            </a:extLst>
          </p:cNvPr>
          <p:cNvSpPr txBox="1"/>
          <p:nvPr/>
        </p:nvSpPr>
        <p:spPr>
          <a:xfrm>
            <a:off x="5216862" y="1979983"/>
            <a:ext cx="6093724" cy="1774588"/>
          </a:xfrm>
          <a:prstGeom prst="rect">
            <a:avLst/>
          </a:prstGeom>
          <a:noFill/>
        </p:spPr>
        <p:txBody>
          <a:bodyPr wrap="square">
            <a:spAutoFit/>
          </a:bodyPr>
          <a:lstStyle/>
          <a:p>
            <a:pPr algn="just">
              <a:lnSpc>
                <a:spcPct val="115000"/>
              </a:lnSpc>
              <a:spcAft>
                <a:spcPts val="1000"/>
              </a:spcAft>
            </a:pPr>
            <a:r>
              <a:rPr lang="en-IN" sz="1600" dirty="0">
                <a:effectLst/>
                <a:ea typeface="Calibri" panose="020F0502020204030204" pitchFamily="34" charset="0"/>
                <a:cs typeface="Times New Roman" panose="02020603050405020304" pitchFamily="18" charset="0"/>
              </a:rPr>
              <a:t>In a bid to empower partners, </a:t>
            </a:r>
            <a:r>
              <a:rPr lang="en-IN" sz="1600" dirty="0" err="1">
                <a:effectLst/>
                <a:ea typeface="Calibri" panose="020F0502020204030204" pitchFamily="34" charset="0"/>
                <a:cs typeface="Times New Roman" panose="02020603050405020304" pitchFamily="18" charset="0"/>
              </a:rPr>
              <a:t>Digisol</a:t>
            </a:r>
            <a:r>
              <a:rPr lang="en-IN" sz="1600" dirty="0">
                <a:effectLst/>
                <a:ea typeface="Calibri" panose="020F0502020204030204" pitchFamily="34" charset="0"/>
                <a:cs typeface="Times New Roman" panose="02020603050405020304" pitchFamily="18" charset="0"/>
              </a:rPr>
              <a:t> introduced a new certification and training institution </a:t>
            </a:r>
            <a:r>
              <a:rPr lang="en-IN" sz="1600" u="sng" dirty="0">
                <a:solidFill>
                  <a:srgbClr val="0000FF"/>
                </a:solidFill>
                <a:effectLst/>
                <a:ea typeface="Calibri" panose="020F0502020204030204" pitchFamily="34" charset="0"/>
                <a:cs typeface="Times New Roman" panose="02020603050405020304" pitchFamily="18" charset="0"/>
                <a:hlinkClick r:id="rId2"/>
              </a:rPr>
              <a:t>DITT- </a:t>
            </a:r>
            <a:r>
              <a:rPr lang="en-IN" sz="1600" u="sng" dirty="0" err="1">
                <a:solidFill>
                  <a:srgbClr val="0000FF"/>
                </a:solidFill>
                <a:effectLst/>
                <a:ea typeface="Calibri" panose="020F0502020204030204" pitchFamily="34" charset="0"/>
                <a:cs typeface="Times New Roman" panose="02020603050405020304" pitchFamily="18" charset="0"/>
                <a:hlinkClick r:id="rId2"/>
              </a:rPr>
              <a:t>Digisol</a:t>
            </a:r>
            <a:r>
              <a:rPr lang="en-IN" sz="1600" u="sng" dirty="0">
                <a:solidFill>
                  <a:srgbClr val="0000FF"/>
                </a:solidFill>
                <a:effectLst/>
                <a:ea typeface="Calibri" panose="020F0502020204030204" pitchFamily="34" charset="0"/>
                <a:cs typeface="Times New Roman" panose="02020603050405020304" pitchFamily="18" charset="0"/>
                <a:hlinkClick r:id="rId2"/>
              </a:rPr>
              <a:t> Institution of Technical Training</a:t>
            </a:r>
            <a:r>
              <a:rPr lang="en-IN" sz="1600" dirty="0">
                <a:effectLst/>
                <a:ea typeface="Calibri" panose="020F0502020204030204" pitchFamily="34" charset="0"/>
                <a:cs typeface="Times New Roman" panose="02020603050405020304" pitchFamily="18" charset="0"/>
              </a:rPr>
              <a:t> for Partners &amp; System Integrators across India. The institution aims to create value for all our Network Engineers, Channel Partners and ISPs by consistently delivering quality training programs which are always in sync with the market demands.</a:t>
            </a:r>
          </a:p>
        </p:txBody>
      </p:sp>
      <p:sp>
        <p:nvSpPr>
          <p:cNvPr id="5" name="Rectangle 3">
            <a:extLst>
              <a:ext uri="{FF2B5EF4-FFF2-40B4-BE49-F238E27FC236}">
                <a16:creationId xmlns:a16="http://schemas.microsoft.com/office/drawing/2014/main" id="{48EF90F7-093F-F6F2-1011-D2A387A4C38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6" name="Rectangle 4">
            <a:extLst>
              <a:ext uri="{FF2B5EF4-FFF2-40B4-BE49-F238E27FC236}">
                <a16:creationId xmlns:a16="http://schemas.microsoft.com/office/drawing/2014/main" id="{331DE1D7-03A4-B51E-D9BD-D7F547988940}"/>
              </a:ext>
            </a:extLst>
          </p:cNvPr>
          <p:cNvSpPr>
            <a:spLocks noChangeArrowheads="1"/>
          </p:cNvSpPr>
          <p:nvPr/>
        </p:nvSpPr>
        <p:spPr bwMode="auto">
          <a:xfrm>
            <a:off x="0" y="2886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13" name="Picture 12" descr="A picture containing text, outdoor&#10;&#10;Description automatically generated">
            <a:extLst>
              <a:ext uri="{FF2B5EF4-FFF2-40B4-BE49-F238E27FC236}">
                <a16:creationId xmlns:a16="http://schemas.microsoft.com/office/drawing/2014/main" id="{34F31474-A678-2874-183C-7C21E3A7BA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1248" y="2046243"/>
            <a:ext cx="2190838" cy="2190838"/>
          </a:xfrm>
          <a:prstGeom prst="rect">
            <a:avLst/>
          </a:prstGeom>
        </p:spPr>
      </p:pic>
      <p:pic>
        <p:nvPicPr>
          <p:cNvPr id="15" name="Picture 14" descr="Text&#10;&#10;Description automatically generated">
            <a:extLst>
              <a:ext uri="{FF2B5EF4-FFF2-40B4-BE49-F238E27FC236}">
                <a16:creationId xmlns:a16="http://schemas.microsoft.com/office/drawing/2014/main" id="{2B50E1BC-B602-14BF-F8D1-9F17956D23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3608" y="4021007"/>
            <a:ext cx="5656978" cy="1427526"/>
          </a:xfrm>
          <a:prstGeom prst="rect">
            <a:avLst/>
          </a:prstGeom>
        </p:spPr>
      </p:pic>
      <p:sp>
        <p:nvSpPr>
          <p:cNvPr id="8" name="Title 1">
            <a:extLst>
              <a:ext uri="{FF2B5EF4-FFF2-40B4-BE49-F238E27FC236}">
                <a16:creationId xmlns:a16="http://schemas.microsoft.com/office/drawing/2014/main" id="{122B8F04-DE89-A8AE-5923-A7D2F79E2A21}"/>
              </a:ext>
            </a:extLst>
          </p:cNvPr>
          <p:cNvSpPr txBox="1">
            <a:spLocks/>
          </p:cNvSpPr>
          <p:nvPr/>
        </p:nvSpPr>
        <p:spPr>
          <a:xfrm>
            <a:off x="453789" y="543768"/>
            <a:ext cx="3970685" cy="6900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IN" sz="3200" b="1" cap="all" dirty="0">
                <a:solidFill>
                  <a:srgbClr val="C00000"/>
                </a:solidFill>
                <a:latin typeface="Eurostile LT Std Bold" panose="020B0804020202050204" pitchFamily="34" charset="0"/>
              </a:rPr>
              <a:t>Value Addition</a:t>
            </a:r>
          </a:p>
        </p:txBody>
      </p:sp>
      <p:pic>
        <p:nvPicPr>
          <p:cNvPr id="2" name="Graphic 1">
            <a:extLst>
              <a:ext uri="{FF2B5EF4-FFF2-40B4-BE49-F238E27FC236}">
                <a16:creationId xmlns:a16="http://schemas.microsoft.com/office/drawing/2014/main" id="{BF7BFDF5-3F51-086E-91E2-D735A8BF24A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56924" y="476097"/>
            <a:ext cx="3837950" cy="1116709"/>
          </a:xfrm>
          <a:prstGeom prst="rect">
            <a:avLst/>
          </a:prstGeom>
        </p:spPr>
      </p:pic>
      <p:pic>
        <p:nvPicPr>
          <p:cNvPr id="3" name="Picture 2" descr="Logo&#10;&#10;Description automatically generated">
            <a:extLst>
              <a:ext uri="{FF2B5EF4-FFF2-40B4-BE49-F238E27FC236}">
                <a16:creationId xmlns:a16="http://schemas.microsoft.com/office/drawing/2014/main" id="{5255431E-3111-3979-187F-969C04F836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7" name="Rectangle 6">
            <a:extLst>
              <a:ext uri="{FF2B5EF4-FFF2-40B4-BE49-F238E27FC236}">
                <a16:creationId xmlns:a16="http://schemas.microsoft.com/office/drawing/2014/main" id="{507D1F33-CAC7-3BDF-2F5A-A7DEB47970F3}"/>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TextBox 8">
            <a:extLst>
              <a:ext uri="{FF2B5EF4-FFF2-40B4-BE49-F238E27FC236}">
                <a16:creationId xmlns:a16="http://schemas.microsoft.com/office/drawing/2014/main" id="{EB344438-198D-CB06-DF68-013A0F9B13F9}"/>
              </a:ext>
            </a:extLst>
          </p:cNvPr>
          <p:cNvSpPr txBox="1"/>
          <p:nvPr/>
        </p:nvSpPr>
        <p:spPr>
          <a:xfrm>
            <a:off x="678509" y="4763243"/>
            <a:ext cx="4413516" cy="1025922"/>
          </a:xfrm>
          <a:prstGeom prst="rect">
            <a:avLst/>
          </a:prstGeom>
          <a:noFill/>
        </p:spPr>
        <p:txBody>
          <a:bodyPr wrap="none" rtlCol="0">
            <a:spAutoFit/>
          </a:bodyPr>
          <a:lstStyle/>
          <a:p>
            <a:pPr marL="12700">
              <a:lnSpc>
                <a:spcPct val="100000"/>
              </a:lnSpc>
            </a:pPr>
            <a:r>
              <a:rPr lang="en-US" sz="1800" b="1" spc="-5" dirty="0">
                <a:latin typeface="Calibri"/>
                <a:cs typeface="Calibri"/>
              </a:rPr>
              <a:t>DIGISOL</a:t>
            </a:r>
            <a:r>
              <a:rPr lang="en-US" sz="1800" b="1" dirty="0">
                <a:latin typeface="Calibri"/>
                <a:cs typeface="Calibri"/>
              </a:rPr>
              <a:t> </a:t>
            </a:r>
            <a:r>
              <a:rPr lang="en-US" sz="1800" b="1" spc="-10" dirty="0">
                <a:latin typeface="Calibri"/>
                <a:cs typeface="Calibri"/>
              </a:rPr>
              <a:t>INSTITUTE</a:t>
            </a:r>
            <a:r>
              <a:rPr lang="en-US" sz="1800" b="1" spc="5" dirty="0">
                <a:latin typeface="Calibri"/>
                <a:cs typeface="Calibri"/>
              </a:rPr>
              <a:t> </a:t>
            </a:r>
            <a:r>
              <a:rPr lang="en-US" sz="1800" b="1" dirty="0">
                <a:latin typeface="Calibri"/>
                <a:cs typeface="Calibri"/>
              </a:rPr>
              <a:t>OF</a:t>
            </a:r>
            <a:r>
              <a:rPr lang="en-US" sz="1800" b="1" spc="-20" dirty="0">
                <a:latin typeface="Calibri"/>
                <a:cs typeface="Calibri"/>
              </a:rPr>
              <a:t> </a:t>
            </a:r>
            <a:r>
              <a:rPr lang="en-US" sz="1800" b="1" spc="-10" dirty="0">
                <a:latin typeface="Calibri"/>
                <a:cs typeface="Calibri"/>
              </a:rPr>
              <a:t>TECHNICAL</a:t>
            </a:r>
            <a:r>
              <a:rPr lang="en-US" sz="1800" b="1" spc="5" dirty="0">
                <a:latin typeface="Calibri"/>
                <a:cs typeface="Calibri"/>
              </a:rPr>
              <a:t> </a:t>
            </a:r>
            <a:r>
              <a:rPr lang="en-US" sz="1800" b="1" spc="-10" dirty="0">
                <a:latin typeface="Calibri"/>
                <a:cs typeface="Calibri"/>
              </a:rPr>
              <a:t>TRAINING</a:t>
            </a:r>
            <a:endParaRPr lang="en-US" sz="1800" dirty="0">
              <a:latin typeface="Calibri"/>
              <a:cs typeface="Calibri"/>
            </a:endParaRPr>
          </a:p>
          <a:p>
            <a:pPr marL="910590">
              <a:lnSpc>
                <a:spcPct val="100000"/>
              </a:lnSpc>
              <a:spcBef>
                <a:spcPts val="750"/>
              </a:spcBef>
            </a:pPr>
            <a:r>
              <a:rPr lang="en-US" sz="1800" u="heavy" spc="-10" dirty="0">
                <a:solidFill>
                  <a:srgbClr val="0462C1"/>
                </a:solidFill>
                <a:uFill>
                  <a:solidFill>
                    <a:srgbClr val="0462C1"/>
                  </a:solidFill>
                </a:uFill>
                <a:latin typeface="Calibri"/>
                <a:cs typeface="Calibri"/>
                <a:hlinkClick r:id="rId2"/>
              </a:rPr>
              <a:t>https://ditt.digisol.com/</a:t>
            </a:r>
            <a:endParaRPr lang="en-US" sz="1800" dirty="0">
              <a:latin typeface="Calibri"/>
              <a:cs typeface="Calibri"/>
            </a:endParaRPr>
          </a:p>
          <a:p>
            <a:endParaRPr lang="en-US" dirty="0"/>
          </a:p>
        </p:txBody>
      </p:sp>
    </p:spTree>
    <p:extLst>
      <p:ext uri="{BB962C8B-B14F-4D97-AF65-F5344CB8AC3E}">
        <p14:creationId xmlns:p14="http://schemas.microsoft.com/office/powerpoint/2010/main" val="3359222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49" y="298449"/>
            <a:ext cx="12182857" cy="6858000"/>
            <a:chOff x="9142" y="-1"/>
            <a:chExt cx="12182857" cy="6858000"/>
          </a:xfrm>
        </p:grpSpPr>
        <p:pic>
          <p:nvPicPr>
            <p:cNvPr id="3" name="object 3"/>
            <p:cNvPicPr/>
            <p:nvPr/>
          </p:nvPicPr>
          <p:blipFill>
            <a:blip r:embed="rId2" cstate="print"/>
            <a:stretch>
              <a:fillRect/>
            </a:stretch>
          </p:blipFill>
          <p:spPr>
            <a:xfrm>
              <a:off x="9143" y="0"/>
              <a:ext cx="12182856" cy="6857999"/>
            </a:xfrm>
            <a:prstGeom prst="rect">
              <a:avLst/>
            </a:prstGeom>
          </p:spPr>
        </p:pic>
        <p:sp>
          <p:nvSpPr>
            <p:cNvPr id="4" name="object 4"/>
            <p:cNvSpPr/>
            <p:nvPr/>
          </p:nvSpPr>
          <p:spPr>
            <a:xfrm>
              <a:off x="9142" y="-1"/>
              <a:ext cx="7203931" cy="4356031"/>
            </a:xfrm>
            <a:custGeom>
              <a:avLst/>
              <a:gdLst/>
              <a:ahLst/>
              <a:cxnLst/>
              <a:rect l="l" t="t" r="r" b="b"/>
              <a:pathLst>
                <a:path w="7010400" h="6254750">
                  <a:moveTo>
                    <a:pt x="7010400" y="0"/>
                  </a:moveTo>
                  <a:lnTo>
                    <a:pt x="0" y="0"/>
                  </a:lnTo>
                  <a:lnTo>
                    <a:pt x="0" y="6254496"/>
                  </a:lnTo>
                  <a:lnTo>
                    <a:pt x="7010400" y="6254496"/>
                  </a:lnTo>
                  <a:lnTo>
                    <a:pt x="7010400" y="0"/>
                  </a:lnTo>
                  <a:close/>
                </a:path>
              </a:pathLst>
            </a:custGeom>
            <a:solidFill>
              <a:srgbClr val="CC202A"/>
            </a:solidFill>
          </p:spPr>
          <p:txBody>
            <a:bodyPr wrap="square" lIns="0" tIns="0" rIns="0" bIns="0" rtlCol="0"/>
            <a:lstStyle/>
            <a:p>
              <a:endParaRPr dirty="0"/>
            </a:p>
          </p:txBody>
        </p:sp>
      </p:grpSp>
      <p:sp>
        <p:nvSpPr>
          <p:cNvPr id="6" name="object 6"/>
          <p:cNvSpPr txBox="1"/>
          <p:nvPr/>
        </p:nvSpPr>
        <p:spPr>
          <a:xfrm>
            <a:off x="723582" y="930455"/>
            <a:ext cx="5575935" cy="3674083"/>
          </a:xfrm>
          <a:prstGeom prst="rect">
            <a:avLst/>
          </a:prstGeom>
          <a:noFill/>
        </p:spPr>
        <p:txBody>
          <a:bodyPr vert="horz" wrap="square" lIns="0" tIns="11430" rIns="0" bIns="0" rtlCol="0">
            <a:spAutoFit/>
          </a:bodyPr>
          <a:lstStyle/>
          <a:p>
            <a:pPr marL="299085" marR="411480" indent="-287020">
              <a:lnSpc>
                <a:spcPct val="100000"/>
              </a:lnSpc>
              <a:spcBef>
                <a:spcPts val="90"/>
              </a:spcBef>
              <a:buFont typeface="Arial MT"/>
              <a:buChar char="•"/>
              <a:tabLst>
                <a:tab pos="299085" algn="l"/>
                <a:tab pos="299720" algn="l"/>
              </a:tabLst>
            </a:pPr>
            <a:r>
              <a:rPr sz="1400" spc="-5" dirty="0">
                <a:solidFill>
                  <a:srgbClr val="FFFFFF"/>
                </a:solidFill>
                <a:latin typeface="Ebrima"/>
                <a:cs typeface="Ebrima"/>
              </a:rPr>
              <a:t>SmartLink</a:t>
            </a:r>
            <a:r>
              <a:rPr sz="1400" spc="15" dirty="0">
                <a:solidFill>
                  <a:srgbClr val="FFFFFF"/>
                </a:solidFill>
                <a:latin typeface="Ebrima"/>
                <a:cs typeface="Ebrima"/>
              </a:rPr>
              <a:t> </a:t>
            </a:r>
            <a:r>
              <a:rPr sz="1400" spc="-10" dirty="0">
                <a:solidFill>
                  <a:srgbClr val="FFFFFF"/>
                </a:solidFill>
                <a:latin typeface="Ebrima"/>
                <a:cs typeface="Ebrima"/>
              </a:rPr>
              <a:t>is</a:t>
            </a:r>
            <a:r>
              <a:rPr sz="1400" dirty="0">
                <a:solidFill>
                  <a:srgbClr val="FFFFFF"/>
                </a:solidFill>
                <a:latin typeface="Ebrima"/>
                <a:cs typeface="Ebrima"/>
              </a:rPr>
              <a:t> </a:t>
            </a:r>
            <a:r>
              <a:rPr sz="1400" spc="-5" dirty="0">
                <a:solidFill>
                  <a:srgbClr val="FFFFFF"/>
                </a:solidFill>
                <a:latin typeface="Ebrima"/>
                <a:cs typeface="Ebrima"/>
              </a:rPr>
              <a:t>a</a:t>
            </a:r>
            <a:r>
              <a:rPr sz="1400" spc="10" dirty="0">
                <a:solidFill>
                  <a:srgbClr val="FFFFFF"/>
                </a:solidFill>
                <a:latin typeface="Ebrima"/>
                <a:cs typeface="Ebrima"/>
              </a:rPr>
              <a:t> </a:t>
            </a:r>
            <a:r>
              <a:rPr sz="1400" spc="-10" dirty="0">
                <a:solidFill>
                  <a:srgbClr val="FFFFFF"/>
                </a:solidFill>
                <a:latin typeface="Ebrima"/>
                <a:cs typeface="Ebrima"/>
              </a:rPr>
              <a:t>BSE</a:t>
            </a:r>
            <a:r>
              <a:rPr lang="en-US" sz="1400" spc="-10" dirty="0">
                <a:solidFill>
                  <a:srgbClr val="FFFFFF"/>
                </a:solidFill>
                <a:latin typeface="Ebrima"/>
                <a:cs typeface="Ebrima"/>
              </a:rPr>
              <a:t> </a:t>
            </a:r>
            <a:r>
              <a:rPr sz="1400" spc="-10" dirty="0">
                <a:solidFill>
                  <a:srgbClr val="FFFFFF"/>
                </a:solidFill>
                <a:latin typeface="Ebrima"/>
                <a:cs typeface="Ebrima"/>
              </a:rPr>
              <a:t>|</a:t>
            </a:r>
            <a:r>
              <a:rPr lang="en-US" sz="1400" spc="-10" dirty="0">
                <a:solidFill>
                  <a:srgbClr val="FFFFFF"/>
                </a:solidFill>
                <a:latin typeface="Ebrima"/>
                <a:cs typeface="Ebrima"/>
              </a:rPr>
              <a:t> </a:t>
            </a:r>
            <a:r>
              <a:rPr sz="1400" spc="-10" dirty="0">
                <a:solidFill>
                  <a:srgbClr val="FFFFFF"/>
                </a:solidFill>
                <a:latin typeface="Ebrima"/>
                <a:cs typeface="Ebrima"/>
              </a:rPr>
              <a:t>NSE</a:t>
            </a:r>
            <a:r>
              <a:rPr sz="1400" spc="65" dirty="0">
                <a:solidFill>
                  <a:srgbClr val="FFFFFF"/>
                </a:solidFill>
                <a:latin typeface="Ebrima"/>
                <a:cs typeface="Ebrima"/>
              </a:rPr>
              <a:t> </a:t>
            </a:r>
            <a:r>
              <a:rPr sz="1400" spc="-5" dirty="0">
                <a:solidFill>
                  <a:srgbClr val="FFFFFF"/>
                </a:solidFill>
                <a:latin typeface="Ebrima"/>
                <a:cs typeface="Ebrima"/>
              </a:rPr>
              <a:t>listed</a:t>
            </a:r>
            <a:r>
              <a:rPr sz="1400" spc="15" dirty="0">
                <a:solidFill>
                  <a:srgbClr val="FFFFFF"/>
                </a:solidFill>
                <a:latin typeface="Ebrima"/>
                <a:cs typeface="Ebrima"/>
              </a:rPr>
              <a:t> </a:t>
            </a:r>
            <a:r>
              <a:rPr sz="1400" spc="-5" dirty="0">
                <a:solidFill>
                  <a:srgbClr val="FFFFFF"/>
                </a:solidFill>
                <a:latin typeface="Ebrima"/>
                <a:cs typeface="Ebrima"/>
              </a:rPr>
              <a:t>company</a:t>
            </a:r>
            <a:r>
              <a:rPr sz="1400" spc="25" dirty="0">
                <a:solidFill>
                  <a:srgbClr val="FFFFFF"/>
                </a:solidFill>
                <a:latin typeface="Ebrima"/>
                <a:cs typeface="Ebrima"/>
              </a:rPr>
              <a:t> </a:t>
            </a:r>
            <a:r>
              <a:rPr sz="1400" spc="-5" dirty="0">
                <a:solidFill>
                  <a:srgbClr val="FFFFFF"/>
                </a:solidFill>
                <a:latin typeface="Ebrima"/>
                <a:cs typeface="Ebrima"/>
              </a:rPr>
              <a:t>with</a:t>
            </a:r>
            <a:r>
              <a:rPr sz="1400" dirty="0">
                <a:solidFill>
                  <a:srgbClr val="FFFFFF"/>
                </a:solidFill>
                <a:latin typeface="Ebrima"/>
                <a:cs typeface="Ebrima"/>
              </a:rPr>
              <a:t> </a:t>
            </a:r>
            <a:r>
              <a:rPr sz="1400" spc="-5" dirty="0">
                <a:solidFill>
                  <a:srgbClr val="FFFFFF"/>
                </a:solidFill>
                <a:latin typeface="Ebrima"/>
                <a:cs typeface="Ebrima"/>
              </a:rPr>
              <a:t>the</a:t>
            </a:r>
            <a:r>
              <a:rPr sz="1400" dirty="0">
                <a:solidFill>
                  <a:srgbClr val="FFFFFF"/>
                </a:solidFill>
                <a:latin typeface="Ebrima"/>
                <a:cs typeface="Ebrima"/>
              </a:rPr>
              <a:t> </a:t>
            </a:r>
            <a:r>
              <a:rPr sz="1400" spc="-10" dirty="0">
                <a:solidFill>
                  <a:srgbClr val="FFFFFF"/>
                </a:solidFill>
                <a:latin typeface="Ebrima"/>
                <a:cs typeface="Ebrima"/>
              </a:rPr>
              <a:t>expertise</a:t>
            </a:r>
            <a:r>
              <a:rPr sz="1400" spc="60" dirty="0">
                <a:solidFill>
                  <a:srgbClr val="FFFFFF"/>
                </a:solidFill>
                <a:latin typeface="Ebrima"/>
                <a:cs typeface="Ebrima"/>
              </a:rPr>
              <a:t> </a:t>
            </a:r>
            <a:r>
              <a:rPr sz="1400" spc="-5" dirty="0">
                <a:solidFill>
                  <a:srgbClr val="FFFFFF"/>
                </a:solidFill>
                <a:latin typeface="Ebrima"/>
                <a:cs typeface="Ebrima"/>
              </a:rPr>
              <a:t>of </a:t>
            </a:r>
            <a:r>
              <a:rPr sz="1400" spc="-15" dirty="0">
                <a:solidFill>
                  <a:srgbClr val="FFFFFF"/>
                </a:solidFill>
                <a:latin typeface="Ebrima"/>
                <a:cs typeface="Ebrima"/>
              </a:rPr>
              <a:t>IT </a:t>
            </a:r>
            <a:r>
              <a:rPr sz="1400" spc="-370" dirty="0">
                <a:solidFill>
                  <a:srgbClr val="FFFFFF"/>
                </a:solidFill>
                <a:latin typeface="Ebrima"/>
                <a:cs typeface="Ebrima"/>
              </a:rPr>
              <a:t> </a:t>
            </a:r>
            <a:r>
              <a:rPr sz="1400" spc="-5" dirty="0">
                <a:solidFill>
                  <a:srgbClr val="FFFFFF"/>
                </a:solidFill>
                <a:latin typeface="Ebrima"/>
                <a:cs typeface="Ebrima"/>
              </a:rPr>
              <a:t>networking</a:t>
            </a:r>
            <a:r>
              <a:rPr sz="1400" spc="40" dirty="0">
                <a:solidFill>
                  <a:srgbClr val="FFFFFF"/>
                </a:solidFill>
                <a:latin typeface="Ebrima"/>
                <a:cs typeface="Ebrima"/>
              </a:rPr>
              <a:t> </a:t>
            </a:r>
            <a:r>
              <a:rPr sz="1400" spc="-5" dirty="0">
                <a:solidFill>
                  <a:srgbClr val="FFFFFF"/>
                </a:solidFill>
                <a:latin typeface="Ebrima"/>
                <a:cs typeface="Ebrima"/>
              </a:rPr>
              <a:t>products</a:t>
            </a:r>
            <a:r>
              <a:rPr sz="1400" spc="35" dirty="0">
                <a:solidFill>
                  <a:srgbClr val="FFFFFF"/>
                </a:solidFill>
                <a:latin typeface="Ebrima"/>
                <a:cs typeface="Ebrima"/>
              </a:rPr>
              <a:t> </a:t>
            </a:r>
            <a:r>
              <a:rPr sz="1400" spc="-5" dirty="0">
                <a:solidFill>
                  <a:srgbClr val="FFFFFF"/>
                </a:solidFill>
                <a:latin typeface="Ebrima"/>
                <a:cs typeface="Ebrima"/>
              </a:rPr>
              <a:t>marketing.</a:t>
            </a:r>
            <a:endParaRPr sz="1400" dirty="0">
              <a:latin typeface="Ebrima"/>
              <a:cs typeface="Ebrima"/>
            </a:endParaRPr>
          </a:p>
          <a:p>
            <a:pPr marL="299085" marR="439420" indent="-287020">
              <a:lnSpc>
                <a:spcPct val="100000"/>
              </a:lnSpc>
              <a:buFont typeface="Arial MT"/>
              <a:buChar char="•"/>
              <a:tabLst>
                <a:tab pos="299085" algn="l"/>
                <a:tab pos="299720" algn="l"/>
              </a:tabLst>
            </a:pPr>
            <a:r>
              <a:rPr sz="1400" spc="-5" dirty="0">
                <a:solidFill>
                  <a:srgbClr val="FFFFFF"/>
                </a:solidFill>
                <a:latin typeface="Ebrima"/>
                <a:cs typeface="Ebrima"/>
              </a:rPr>
              <a:t>Smartlink</a:t>
            </a:r>
            <a:r>
              <a:rPr sz="1400" spc="-10" dirty="0">
                <a:solidFill>
                  <a:srgbClr val="FFFFFF"/>
                </a:solidFill>
                <a:latin typeface="Ebrima"/>
                <a:cs typeface="Ebrima"/>
              </a:rPr>
              <a:t> Holdings</a:t>
            </a:r>
            <a:r>
              <a:rPr sz="1400" spc="45" dirty="0">
                <a:solidFill>
                  <a:srgbClr val="FFFFFF"/>
                </a:solidFill>
                <a:latin typeface="Ebrima"/>
                <a:cs typeface="Ebrima"/>
              </a:rPr>
              <a:t> </a:t>
            </a:r>
            <a:r>
              <a:rPr sz="1400" spc="-5" dirty="0">
                <a:solidFill>
                  <a:srgbClr val="FFFFFF"/>
                </a:solidFill>
                <a:latin typeface="Ebrima"/>
                <a:cs typeface="Ebrima"/>
              </a:rPr>
              <a:t>Ltd.,</a:t>
            </a:r>
            <a:r>
              <a:rPr sz="1400" spc="5" dirty="0">
                <a:solidFill>
                  <a:srgbClr val="FFFFFF"/>
                </a:solidFill>
                <a:latin typeface="Ebrima"/>
                <a:cs typeface="Ebrima"/>
              </a:rPr>
              <a:t> </a:t>
            </a:r>
            <a:r>
              <a:rPr sz="1400" spc="-10" dirty="0">
                <a:solidFill>
                  <a:srgbClr val="FFFFFF"/>
                </a:solidFill>
                <a:latin typeface="Ebrima"/>
                <a:cs typeface="Ebrima"/>
              </a:rPr>
              <a:t>earlier</a:t>
            </a:r>
            <a:r>
              <a:rPr sz="1400" spc="40" dirty="0">
                <a:solidFill>
                  <a:srgbClr val="FFFFFF"/>
                </a:solidFill>
                <a:latin typeface="Ebrima"/>
                <a:cs typeface="Ebrima"/>
              </a:rPr>
              <a:t> </a:t>
            </a:r>
            <a:r>
              <a:rPr sz="1400" spc="-5" dirty="0">
                <a:solidFill>
                  <a:srgbClr val="FFFFFF"/>
                </a:solidFill>
                <a:latin typeface="Ebrima"/>
                <a:cs typeface="Ebrima"/>
              </a:rPr>
              <a:t>known</a:t>
            </a:r>
            <a:r>
              <a:rPr sz="1400" spc="25" dirty="0">
                <a:solidFill>
                  <a:srgbClr val="FFFFFF"/>
                </a:solidFill>
                <a:latin typeface="Ebrima"/>
                <a:cs typeface="Ebrima"/>
              </a:rPr>
              <a:t> </a:t>
            </a:r>
            <a:r>
              <a:rPr sz="1400" spc="-5" dirty="0">
                <a:solidFill>
                  <a:srgbClr val="FFFFFF"/>
                </a:solidFill>
                <a:latin typeface="Ebrima"/>
                <a:cs typeface="Ebrima"/>
              </a:rPr>
              <a:t>as</a:t>
            </a:r>
            <a:r>
              <a:rPr sz="1400" dirty="0">
                <a:solidFill>
                  <a:srgbClr val="FFFFFF"/>
                </a:solidFill>
                <a:latin typeface="Ebrima"/>
                <a:cs typeface="Ebrima"/>
              </a:rPr>
              <a:t> </a:t>
            </a:r>
            <a:r>
              <a:rPr sz="1400" spc="-5" dirty="0">
                <a:solidFill>
                  <a:srgbClr val="FFFFFF"/>
                </a:solidFill>
                <a:latin typeface="Ebrima"/>
                <a:cs typeface="Ebrima"/>
              </a:rPr>
              <a:t>Smartlink</a:t>
            </a:r>
            <a:r>
              <a:rPr sz="1400" spc="35" dirty="0">
                <a:solidFill>
                  <a:srgbClr val="FFFFFF"/>
                </a:solidFill>
                <a:latin typeface="Ebrima"/>
                <a:cs typeface="Ebrima"/>
              </a:rPr>
              <a:t> </a:t>
            </a:r>
            <a:r>
              <a:rPr sz="1400" spc="-10" dirty="0">
                <a:solidFill>
                  <a:srgbClr val="FFFFFF"/>
                </a:solidFill>
                <a:latin typeface="Ebrima"/>
                <a:cs typeface="Ebrima"/>
              </a:rPr>
              <a:t>Network </a:t>
            </a:r>
            <a:r>
              <a:rPr sz="1400" spc="-5" dirty="0">
                <a:solidFill>
                  <a:srgbClr val="FFFFFF"/>
                </a:solidFill>
                <a:latin typeface="Ebrima"/>
                <a:cs typeface="Ebrima"/>
              </a:rPr>
              <a:t> Systems</a:t>
            </a:r>
            <a:r>
              <a:rPr sz="1400" spc="40" dirty="0">
                <a:solidFill>
                  <a:srgbClr val="FFFFFF"/>
                </a:solidFill>
                <a:latin typeface="Ebrima"/>
                <a:cs typeface="Ebrima"/>
              </a:rPr>
              <a:t> </a:t>
            </a:r>
            <a:r>
              <a:rPr sz="1400" spc="-5" dirty="0">
                <a:solidFill>
                  <a:srgbClr val="FFFFFF"/>
                </a:solidFill>
                <a:latin typeface="Ebrima"/>
                <a:cs typeface="Ebrima"/>
              </a:rPr>
              <a:t>Ltd.,</a:t>
            </a:r>
            <a:r>
              <a:rPr sz="1400" spc="15" dirty="0">
                <a:solidFill>
                  <a:srgbClr val="FFFFFF"/>
                </a:solidFill>
                <a:latin typeface="Ebrima"/>
                <a:cs typeface="Ebrima"/>
              </a:rPr>
              <a:t> </a:t>
            </a:r>
            <a:r>
              <a:rPr sz="1400" spc="-10" dirty="0">
                <a:solidFill>
                  <a:srgbClr val="FFFFFF"/>
                </a:solidFill>
                <a:latin typeface="Ebrima"/>
                <a:cs typeface="Ebrima"/>
              </a:rPr>
              <a:t>is</a:t>
            </a:r>
            <a:r>
              <a:rPr sz="1400" spc="10" dirty="0">
                <a:solidFill>
                  <a:srgbClr val="FFFFFF"/>
                </a:solidFill>
                <a:latin typeface="Ebrima"/>
                <a:cs typeface="Ebrima"/>
              </a:rPr>
              <a:t> </a:t>
            </a:r>
            <a:r>
              <a:rPr sz="1400" spc="-5" dirty="0">
                <a:solidFill>
                  <a:srgbClr val="FFFFFF"/>
                </a:solidFill>
                <a:latin typeface="Ebrima"/>
                <a:cs typeface="Ebrima"/>
              </a:rPr>
              <a:t>one</a:t>
            </a:r>
            <a:r>
              <a:rPr sz="1400" spc="20" dirty="0">
                <a:solidFill>
                  <a:srgbClr val="FFFFFF"/>
                </a:solidFill>
                <a:latin typeface="Ebrima"/>
                <a:cs typeface="Ebrima"/>
              </a:rPr>
              <a:t> </a:t>
            </a:r>
            <a:r>
              <a:rPr sz="1400" spc="-5" dirty="0">
                <a:solidFill>
                  <a:srgbClr val="FFFFFF"/>
                </a:solidFill>
                <a:latin typeface="Ebrima"/>
                <a:cs typeface="Ebrima"/>
              </a:rPr>
              <a:t>of</a:t>
            </a:r>
            <a:r>
              <a:rPr sz="1400" spc="30" dirty="0">
                <a:solidFill>
                  <a:srgbClr val="FFFFFF"/>
                </a:solidFill>
                <a:latin typeface="Ebrima"/>
                <a:cs typeface="Ebrima"/>
              </a:rPr>
              <a:t> </a:t>
            </a:r>
            <a:r>
              <a:rPr sz="1400" spc="-5" dirty="0">
                <a:solidFill>
                  <a:srgbClr val="FFFFFF"/>
                </a:solidFill>
                <a:latin typeface="Ebrima"/>
                <a:cs typeface="Ebrima"/>
              </a:rPr>
              <a:t>India’s</a:t>
            </a:r>
            <a:r>
              <a:rPr sz="1400" spc="35" dirty="0">
                <a:solidFill>
                  <a:srgbClr val="FFFFFF"/>
                </a:solidFill>
                <a:latin typeface="Ebrima"/>
                <a:cs typeface="Ebrima"/>
              </a:rPr>
              <a:t> </a:t>
            </a:r>
            <a:r>
              <a:rPr sz="1400" spc="-5" dirty="0">
                <a:solidFill>
                  <a:srgbClr val="FFFFFF"/>
                </a:solidFill>
                <a:latin typeface="Ebrima"/>
                <a:cs typeface="Ebrima"/>
              </a:rPr>
              <a:t>leading</a:t>
            </a:r>
            <a:r>
              <a:rPr sz="1400" spc="25" dirty="0">
                <a:solidFill>
                  <a:srgbClr val="FFFFFF"/>
                </a:solidFill>
                <a:latin typeface="Ebrima"/>
                <a:cs typeface="Ebrima"/>
              </a:rPr>
              <a:t> </a:t>
            </a:r>
            <a:r>
              <a:rPr sz="1400" spc="-10" dirty="0">
                <a:solidFill>
                  <a:srgbClr val="FFFFFF"/>
                </a:solidFill>
                <a:latin typeface="Ebrima"/>
                <a:cs typeface="Ebrima"/>
              </a:rPr>
              <a:t>IT</a:t>
            </a:r>
            <a:r>
              <a:rPr sz="1400" spc="45" dirty="0">
                <a:solidFill>
                  <a:srgbClr val="FFFFFF"/>
                </a:solidFill>
                <a:latin typeface="Ebrima"/>
                <a:cs typeface="Ebrima"/>
              </a:rPr>
              <a:t> </a:t>
            </a:r>
            <a:r>
              <a:rPr sz="1400" spc="-10" dirty="0">
                <a:solidFill>
                  <a:srgbClr val="FFFFFF"/>
                </a:solidFill>
                <a:latin typeface="Ebrima"/>
                <a:cs typeface="Ebrima"/>
              </a:rPr>
              <a:t>Networking</a:t>
            </a:r>
            <a:r>
              <a:rPr sz="1400" spc="70" dirty="0">
                <a:solidFill>
                  <a:srgbClr val="FFFFFF"/>
                </a:solidFill>
                <a:latin typeface="Ebrima"/>
                <a:cs typeface="Ebrima"/>
              </a:rPr>
              <a:t> </a:t>
            </a:r>
            <a:r>
              <a:rPr sz="1400" spc="-5" dirty="0">
                <a:solidFill>
                  <a:srgbClr val="FFFFFF"/>
                </a:solidFill>
                <a:latin typeface="Ebrima"/>
                <a:cs typeface="Ebrima"/>
              </a:rPr>
              <a:t>Products </a:t>
            </a:r>
            <a:r>
              <a:rPr sz="1400" spc="-370" dirty="0">
                <a:solidFill>
                  <a:srgbClr val="FFFFFF"/>
                </a:solidFill>
                <a:latin typeface="Ebrima"/>
                <a:cs typeface="Ebrima"/>
              </a:rPr>
              <a:t> </a:t>
            </a:r>
            <a:r>
              <a:rPr sz="1400" spc="-5" dirty="0">
                <a:solidFill>
                  <a:srgbClr val="FFFFFF"/>
                </a:solidFill>
                <a:latin typeface="Ebrima"/>
                <a:cs typeface="Ebrima"/>
              </a:rPr>
              <a:t>Manufacturing Company</a:t>
            </a:r>
            <a:r>
              <a:rPr sz="1400" spc="25" dirty="0">
                <a:solidFill>
                  <a:srgbClr val="FFFFFF"/>
                </a:solidFill>
                <a:latin typeface="Ebrima"/>
                <a:cs typeface="Ebrima"/>
              </a:rPr>
              <a:t> </a:t>
            </a:r>
            <a:r>
              <a:rPr sz="1400" spc="-5" dirty="0">
                <a:solidFill>
                  <a:srgbClr val="FFFFFF"/>
                </a:solidFill>
                <a:latin typeface="Ebrima"/>
                <a:cs typeface="Ebrima"/>
              </a:rPr>
              <a:t>for</a:t>
            </a:r>
            <a:r>
              <a:rPr sz="1400" spc="20" dirty="0">
                <a:solidFill>
                  <a:srgbClr val="FFFFFF"/>
                </a:solidFill>
                <a:latin typeface="Ebrima"/>
                <a:cs typeface="Ebrima"/>
              </a:rPr>
              <a:t> </a:t>
            </a:r>
            <a:r>
              <a:rPr sz="1400" spc="-5" dirty="0">
                <a:solidFill>
                  <a:srgbClr val="FFFFFF"/>
                </a:solidFill>
                <a:latin typeface="Ebrima"/>
                <a:cs typeface="Ebrima"/>
              </a:rPr>
              <a:t>more</a:t>
            </a:r>
            <a:r>
              <a:rPr sz="1400" spc="15" dirty="0">
                <a:solidFill>
                  <a:srgbClr val="FFFFFF"/>
                </a:solidFill>
                <a:latin typeface="Ebrima"/>
                <a:cs typeface="Ebrima"/>
              </a:rPr>
              <a:t> </a:t>
            </a:r>
            <a:r>
              <a:rPr sz="1400" dirty="0">
                <a:solidFill>
                  <a:srgbClr val="FFFFFF"/>
                </a:solidFill>
                <a:latin typeface="Ebrima"/>
                <a:cs typeface="Ebrima"/>
              </a:rPr>
              <a:t>than</a:t>
            </a:r>
            <a:r>
              <a:rPr sz="1400" spc="10" dirty="0">
                <a:solidFill>
                  <a:srgbClr val="FFFFFF"/>
                </a:solidFill>
                <a:latin typeface="Ebrima"/>
                <a:cs typeface="Ebrima"/>
              </a:rPr>
              <a:t> </a:t>
            </a:r>
            <a:r>
              <a:rPr sz="1400" spc="-5" dirty="0">
                <a:solidFill>
                  <a:srgbClr val="FFFFFF"/>
                </a:solidFill>
                <a:latin typeface="Ebrima"/>
                <a:cs typeface="Ebrima"/>
              </a:rPr>
              <a:t>3 decades.</a:t>
            </a:r>
            <a:r>
              <a:rPr sz="1400" spc="60" dirty="0">
                <a:solidFill>
                  <a:srgbClr val="FFFFFF"/>
                </a:solidFill>
                <a:latin typeface="Ebrima"/>
                <a:cs typeface="Ebrima"/>
              </a:rPr>
              <a:t> </a:t>
            </a:r>
            <a:r>
              <a:rPr sz="1400" spc="-10" dirty="0">
                <a:solidFill>
                  <a:srgbClr val="FFFFFF"/>
                </a:solidFill>
                <a:latin typeface="Ebrima"/>
                <a:cs typeface="Ebrima"/>
              </a:rPr>
              <a:t>It</a:t>
            </a:r>
            <a:r>
              <a:rPr sz="1400" spc="10" dirty="0">
                <a:solidFill>
                  <a:srgbClr val="FFFFFF"/>
                </a:solidFill>
                <a:latin typeface="Ebrima"/>
                <a:cs typeface="Ebrima"/>
              </a:rPr>
              <a:t> </a:t>
            </a:r>
            <a:r>
              <a:rPr sz="1400" dirty="0">
                <a:solidFill>
                  <a:srgbClr val="FFFFFF"/>
                </a:solidFill>
                <a:latin typeface="Ebrima"/>
                <a:cs typeface="Ebrima"/>
              </a:rPr>
              <a:t>was</a:t>
            </a:r>
            <a:endParaRPr sz="1400" dirty="0">
              <a:latin typeface="Ebrima"/>
              <a:cs typeface="Ebrima"/>
            </a:endParaRPr>
          </a:p>
          <a:p>
            <a:pPr marL="299085" marR="45720">
              <a:lnSpc>
                <a:spcPct val="100000"/>
              </a:lnSpc>
              <a:spcBef>
                <a:spcPts val="5"/>
              </a:spcBef>
            </a:pPr>
            <a:r>
              <a:rPr sz="1400" spc="-5" dirty="0">
                <a:solidFill>
                  <a:srgbClr val="FFFFFF"/>
                </a:solidFill>
                <a:latin typeface="Ebrima"/>
                <a:cs typeface="Ebrima"/>
              </a:rPr>
              <a:t>established</a:t>
            </a:r>
            <a:r>
              <a:rPr sz="1400" spc="45" dirty="0">
                <a:solidFill>
                  <a:srgbClr val="FFFFFF"/>
                </a:solidFill>
                <a:latin typeface="Ebrima"/>
                <a:cs typeface="Ebrima"/>
              </a:rPr>
              <a:t> </a:t>
            </a:r>
            <a:r>
              <a:rPr sz="1400" spc="-5" dirty="0">
                <a:solidFill>
                  <a:srgbClr val="FFFFFF"/>
                </a:solidFill>
                <a:latin typeface="Ebrima"/>
                <a:cs typeface="Ebrima"/>
              </a:rPr>
              <a:t>in</a:t>
            </a:r>
            <a:r>
              <a:rPr sz="1400" spc="10" dirty="0">
                <a:solidFill>
                  <a:srgbClr val="FFFFFF"/>
                </a:solidFill>
                <a:latin typeface="Ebrima"/>
                <a:cs typeface="Ebrima"/>
              </a:rPr>
              <a:t> </a:t>
            </a:r>
            <a:r>
              <a:rPr sz="1400" spc="-5" dirty="0">
                <a:solidFill>
                  <a:srgbClr val="FFFFFF"/>
                </a:solidFill>
                <a:latin typeface="Ebrima"/>
                <a:cs typeface="Ebrima"/>
              </a:rPr>
              <a:t>the year</a:t>
            </a:r>
            <a:r>
              <a:rPr sz="1400" spc="25" dirty="0">
                <a:solidFill>
                  <a:srgbClr val="FFFFFF"/>
                </a:solidFill>
                <a:latin typeface="Ebrima"/>
                <a:cs typeface="Ebrima"/>
              </a:rPr>
              <a:t> </a:t>
            </a:r>
            <a:r>
              <a:rPr sz="1400" spc="-15" dirty="0">
                <a:solidFill>
                  <a:srgbClr val="FFFFFF"/>
                </a:solidFill>
                <a:latin typeface="Ebrima"/>
                <a:cs typeface="Ebrima"/>
              </a:rPr>
              <a:t>1993</a:t>
            </a:r>
            <a:r>
              <a:rPr sz="1400" spc="15" dirty="0">
                <a:solidFill>
                  <a:srgbClr val="FFFFFF"/>
                </a:solidFill>
                <a:latin typeface="Ebrima"/>
                <a:cs typeface="Ebrima"/>
              </a:rPr>
              <a:t> </a:t>
            </a:r>
            <a:r>
              <a:rPr sz="1400" spc="-5" dirty="0">
                <a:solidFill>
                  <a:srgbClr val="FFFFFF"/>
                </a:solidFill>
                <a:latin typeface="Ebrima"/>
                <a:cs typeface="Ebrima"/>
              </a:rPr>
              <a:t>to</a:t>
            </a:r>
            <a:r>
              <a:rPr sz="1400" spc="30" dirty="0">
                <a:solidFill>
                  <a:srgbClr val="FFFFFF"/>
                </a:solidFill>
                <a:latin typeface="Ebrima"/>
                <a:cs typeface="Ebrima"/>
              </a:rPr>
              <a:t> </a:t>
            </a:r>
            <a:r>
              <a:rPr sz="1400" spc="-5" dirty="0">
                <a:solidFill>
                  <a:srgbClr val="FFFFFF"/>
                </a:solidFill>
                <a:latin typeface="Ebrima"/>
                <a:cs typeface="Ebrima"/>
              </a:rPr>
              <a:t>prop</a:t>
            </a:r>
            <a:r>
              <a:rPr sz="1400" spc="30" dirty="0">
                <a:solidFill>
                  <a:srgbClr val="FFFFFF"/>
                </a:solidFill>
                <a:latin typeface="Ebrima"/>
                <a:cs typeface="Ebrima"/>
              </a:rPr>
              <a:t> </a:t>
            </a:r>
            <a:r>
              <a:rPr sz="1400" spc="-5" dirty="0">
                <a:solidFill>
                  <a:srgbClr val="FFFFFF"/>
                </a:solidFill>
                <a:latin typeface="Ebrima"/>
                <a:cs typeface="Ebrima"/>
              </a:rPr>
              <a:t>the</a:t>
            </a:r>
            <a:r>
              <a:rPr sz="1400" spc="20" dirty="0">
                <a:solidFill>
                  <a:srgbClr val="FFFFFF"/>
                </a:solidFill>
                <a:latin typeface="Ebrima"/>
                <a:cs typeface="Ebrima"/>
              </a:rPr>
              <a:t> </a:t>
            </a:r>
            <a:r>
              <a:rPr sz="1400" spc="-5" dirty="0">
                <a:solidFill>
                  <a:srgbClr val="FFFFFF"/>
                </a:solidFill>
                <a:latin typeface="Ebrima"/>
                <a:cs typeface="Ebrima"/>
              </a:rPr>
              <a:t>Indian</a:t>
            </a:r>
            <a:r>
              <a:rPr sz="1400" spc="5" dirty="0">
                <a:solidFill>
                  <a:srgbClr val="FFFFFF"/>
                </a:solidFill>
                <a:latin typeface="Ebrima"/>
                <a:cs typeface="Ebrima"/>
              </a:rPr>
              <a:t> </a:t>
            </a:r>
            <a:r>
              <a:rPr sz="1400" spc="-5" dirty="0">
                <a:solidFill>
                  <a:srgbClr val="FFFFFF"/>
                </a:solidFill>
                <a:latin typeface="Ebrima"/>
                <a:cs typeface="Ebrima"/>
              </a:rPr>
              <a:t>market</a:t>
            </a:r>
            <a:r>
              <a:rPr sz="1400" spc="35" dirty="0">
                <a:solidFill>
                  <a:srgbClr val="FFFFFF"/>
                </a:solidFill>
                <a:latin typeface="Ebrima"/>
                <a:cs typeface="Ebrima"/>
              </a:rPr>
              <a:t> </a:t>
            </a:r>
            <a:r>
              <a:rPr sz="1400" spc="-5" dirty="0">
                <a:solidFill>
                  <a:srgbClr val="FFFFFF"/>
                </a:solidFill>
                <a:latin typeface="Ebrima"/>
                <a:cs typeface="Ebrima"/>
              </a:rPr>
              <a:t>in</a:t>
            </a:r>
            <a:r>
              <a:rPr sz="1400" spc="10" dirty="0">
                <a:solidFill>
                  <a:srgbClr val="FFFFFF"/>
                </a:solidFill>
                <a:latin typeface="Ebrima"/>
                <a:cs typeface="Ebrima"/>
              </a:rPr>
              <a:t> </a:t>
            </a:r>
            <a:r>
              <a:rPr sz="1400" spc="-5" dirty="0">
                <a:solidFill>
                  <a:srgbClr val="FFFFFF"/>
                </a:solidFill>
                <a:latin typeface="Ebrima"/>
                <a:cs typeface="Ebrima"/>
              </a:rPr>
              <a:t>the</a:t>
            </a:r>
            <a:r>
              <a:rPr sz="1400" spc="20" dirty="0">
                <a:solidFill>
                  <a:srgbClr val="FFFFFF"/>
                </a:solidFill>
                <a:latin typeface="Ebrima"/>
                <a:cs typeface="Ebrima"/>
              </a:rPr>
              <a:t> </a:t>
            </a:r>
            <a:r>
              <a:rPr sz="1400" spc="-10" dirty="0">
                <a:solidFill>
                  <a:srgbClr val="FFFFFF"/>
                </a:solidFill>
                <a:latin typeface="Ebrima"/>
                <a:cs typeface="Ebrima"/>
              </a:rPr>
              <a:t>field </a:t>
            </a:r>
            <a:r>
              <a:rPr sz="1400" spc="-5" dirty="0">
                <a:solidFill>
                  <a:srgbClr val="FFFFFF"/>
                </a:solidFill>
                <a:latin typeface="Ebrima"/>
                <a:cs typeface="Ebrima"/>
              </a:rPr>
              <a:t> of</a:t>
            </a:r>
            <a:r>
              <a:rPr sz="1400" spc="30" dirty="0">
                <a:solidFill>
                  <a:srgbClr val="FFFFFF"/>
                </a:solidFill>
                <a:latin typeface="Ebrima"/>
                <a:cs typeface="Ebrima"/>
              </a:rPr>
              <a:t> </a:t>
            </a:r>
            <a:r>
              <a:rPr sz="1400" spc="-5" dirty="0">
                <a:solidFill>
                  <a:srgbClr val="FFFFFF"/>
                </a:solidFill>
                <a:latin typeface="Ebrima"/>
                <a:cs typeface="Ebrima"/>
              </a:rPr>
              <a:t>network</a:t>
            </a:r>
            <a:r>
              <a:rPr sz="1400" spc="30" dirty="0">
                <a:solidFill>
                  <a:srgbClr val="FFFFFF"/>
                </a:solidFill>
                <a:latin typeface="Ebrima"/>
                <a:cs typeface="Ebrima"/>
              </a:rPr>
              <a:t> </a:t>
            </a:r>
            <a:r>
              <a:rPr sz="1400" spc="-5" dirty="0">
                <a:solidFill>
                  <a:srgbClr val="FFFFFF"/>
                </a:solidFill>
                <a:latin typeface="Ebrima"/>
                <a:cs typeface="Ebrima"/>
              </a:rPr>
              <a:t>infrastructure.</a:t>
            </a:r>
            <a:r>
              <a:rPr sz="1400" spc="40" dirty="0">
                <a:solidFill>
                  <a:srgbClr val="FFFFFF"/>
                </a:solidFill>
                <a:latin typeface="Ebrima"/>
                <a:cs typeface="Ebrima"/>
              </a:rPr>
              <a:t> </a:t>
            </a:r>
            <a:r>
              <a:rPr sz="1400" spc="-10" dirty="0">
                <a:solidFill>
                  <a:srgbClr val="FFFFFF"/>
                </a:solidFill>
                <a:latin typeface="Ebrima"/>
                <a:cs typeface="Ebrima"/>
              </a:rPr>
              <a:t>Pioneer</a:t>
            </a:r>
            <a:r>
              <a:rPr sz="1400" spc="80" dirty="0">
                <a:solidFill>
                  <a:srgbClr val="FFFFFF"/>
                </a:solidFill>
                <a:latin typeface="Ebrima"/>
                <a:cs typeface="Ebrima"/>
              </a:rPr>
              <a:t> </a:t>
            </a:r>
            <a:r>
              <a:rPr sz="1400" spc="-10" dirty="0">
                <a:solidFill>
                  <a:srgbClr val="FFFFFF"/>
                </a:solidFill>
                <a:latin typeface="Ebrima"/>
                <a:cs typeface="Ebrima"/>
              </a:rPr>
              <a:t>in</a:t>
            </a:r>
            <a:r>
              <a:rPr sz="1400" spc="10" dirty="0">
                <a:solidFill>
                  <a:srgbClr val="FFFFFF"/>
                </a:solidFill>
                <a:latin typeface="Ebrima"/>
                <a:cs typeface="Ebrima"/>
              </a:rPr>
              <a:t> </a:t>
            </a:r>
            <a:r>
              <a:rPr sz="1400" spc="-5" dirty="0">
                <a:solidFill>
                  <a:srgbClr val="FFFFFF"/>
                </a:solidFill>
                <a:latin typeface="Ebrima"/>
                <a:cs typeface="Ebrima"/>
              </a:rPr>
              <a:t>the</a:t>
            </a:r>
            <a:r>
              <a:rPr sz="1400" dirty="0">
                <a:solidFill>
                  <a:srgbClr val="FFFFFF"/>
                </a:solidFill>
                <a:latin typeface="Ebrima"/>
                <a:cs typeface="Ebrima"/>
              </a:rPr>
              <a:t> </a:t>
            </a:r>
            <a:r>
              <a:rPr sz="1400" spc="-10" dirty="0">
                <a:solidFill>
                  <a:srgbClr val="FFFFFF"/>
                </a:solidFill>
                <a:latin typeface="Ebrima"/>
                <a:cs typeface="Ebrima"/>
              </a:rPr>
              <a:t>field</a:t>
            </a:r>
            <a:r>
              <a:rPr sz="1400" spc="50" dirty="0">
                <a:solidFill>
                  <a:srgbClr val="FFFFFF"/>
                </a:solidFill>
                <a:latin typeface="Ebrima"/>
                <a:cs typeface="Ebrima"/>
              </a:rPr>
              <a:t> </a:t>
            </a:r>
            <a:r>
              <a:rPr sz="1400" spc="-5" dirty="0">
                <a:solidFill>
                  <a:srgbClr val="FFFFFF"/>
                </a:solidFill>
                <a:latin typeface="Ebrima"/>
                <a:cs typeface="Ebrima"/>
              </a:rPr>
              <a:t>of</a:t>
            </a:r>
            <a:r>
              <a:rPr sz="1400" spc="30" dirty="0">
                <a:solidFill>
                  <a:srgbClr val="FFFFFF"/>
                </a:solidFill>
                <a:latin typeface="Ebrima"/>
                <a:cs typeface="Ebrima"/>
              </a:rPr>
              <a:t> </a:t>
            </a:r>
            <a:r>
              <a:rPr sz="1400" spc="-5" dirty="0">
                <a:solidFill>
                  <a:srgbClr val="FFFFFF"/>
                </a:solidFill>
                <a:latin typeface="Ebrima"/>
                <a:cs typeface="Ebrima"/>
              </a:rPr>
              <a:t>Active</a:t>
            </a:r>
            <a:r>
              <a:rPr sz="1400" spc="30" dirty="0">
                <a:solidFill>
                  <a:srgbClr val="FFFFFF"/>
                </a:solidFill>
                <a:latin typeface="Ebrima"/>
                <a:cs typeface="Ebrima"/>
              </a:rPr>
              <a:t> </a:t>
            </a:r>
            <a:r>
              <a:rPr sz="1400" dirty="0">
                <a:solidFill>
                  <a:srgbClr val="FFFFFF"/>
                </a:solidFill>
                <a:latin typeface="Ebrima"/>
                <a:cs typeface="Ebrima"/>
              </a:rPr>
              <a:t>and </a:t>
            </a:r>
            <a:r>
              <a:rPr sz="1400" spc="-5" dirty="0">
                <a:solidFill>
                  <a:srgbClr val="FFFFFF"/>
                </a:solidFill>
                <a:latin typeface="Ebrima"/>
                <a:cs typeface="Ebrima"/>
              </a:rPr>
              <a:t>Passive </a:t>
            </a:r>
            <a:r>
              <a:rPr sz="1400" spc="-370" dirty="0">
                <a:solidFill>
                  <a:srgbClr val="FFFFFF"/>
                </a:solidFill>
                <a:latin typeface="Ebrima"/>
                <a:cs typeface="Ebrima"/>
              </a:rPr>
              <a:t> </a:t>
            </a:r>
            <a:r>
              <a:rPr sz="1400" spc="-10" dirty="0">
                <a:solidFill>
                  <a:srgbClr val="FFFFFF"/>
                </a:solidFill>
                <a:latin typeface="Ebrima"/>
                <a:cs typeface="Ebrima"/>
              </a:rPr>
              <a:t>Networking</a:t>
            </a:r>
            <a:r>
              <a:rPr sz="1400" spc="65" dirty="0">
                <a:solidFill>
                  <a:srgbClr val="FFFFFF"/>
                </a:solidFill>
                <a:latin typeface="Ebrima"/>
                <a:cs typeface="Ebrima"/>
              </a:rPr>
              <a:t> </a:t>
            </a:r>
            <a:r>
              <a:rPr sz="1400" spc="-5" dirty="0">
                <a:solidFill>
                  <a:srgbClr val="FFFFFF"/>
                </a:solidFill>
                <a:latin typeface="Ebrima"/>
                <a:cs typeface="Ebrima"/>
              </a:rPr>
              <a:t>products.</a:t>
            </a:r>
            <a:endParaRPr sz="1400" dirty="0">
              <a:latin typeface="Ebrima"/>
              <a:cs typeface="Ebrima"/>
            </a:endParaRPr>
          </a:p>
          <a:p>
            <a:pPr marL="299085" marR="5080" indent="-287020">
              <a:lnSpc>
                <a:spcPct val="100000"/>
              </a:lnSpc>
              <a:buFont typeface="Arial MT"/>
              <a:buChar char="•"/>
              <a:tabLst>
                <a:tab pos="299085" algn="l"/>
                <a:tab pos="299720" algn="l"/>
              </a:tabLst>
            </a:pPr>
            <a:r>
              <a:rPr sz="1400" spc="-5" dirty="0">
                <a:solidFill>
                  <a:srgbClr val="FFFFFF"/>
                </a:solidFill>
                <a:latin typeface="Ebrima"/>
                <a:cs typeface="Ebrima"/>
              </a:rPr>
              <a:t>Smartlink</a:t>
            </a:r>
            <a:r>
              <a:rPr sz="1400" spc="-15" dirty="0">
                <a:solidFill>
                  <a:srgbClr val="FFFFFF"/>
                </a:solidFill>
                <a:latin typeface="Ebrima"/>
                <a:cs typeface="Ebrima"/>
              </a:rPr>
              <a:t> </a:t>
            </a:r>
            <a:r>
              <a:rPr sz="1400" dirty="0">
                <a:solidFill>
                  <a:srgbClr val="FFFFFF"/>
                </a:solidFill>
                <a:latin typeface="Ebrima"/>
                <a:cs typeface="Ebrima"/>
              </a:rPr>
              <a:t>has</a:t>
            </a:r>
            <a:r>
              <a:rPr sz="1400" spc="5" dirty="0">
                <a:solidFill>
                  <a:srgbClr val="FFFFFF"/>
                </a:solidFill>
                <a:latin typeface="Ebrima"/>
                <a:cs typeface="Ebrima"/>
              </a:rPr>
              <a:t> </a:t>
            </a:r>
            <a:r>
              <a:rPr sz="1400" spc="-5" dirty="0">
                <a:solidFill>
                  <a:srgbClr val="FFFFFF"/>
                </a:solidFill>
                <a:latin typeface="Ebrima"/>
                <a:cs typeface="Ebrima"/>
              </a:rPr>
              <a:t>a</a:t>
            </a:r>
            <a:r>
              <a:rPr sz="1400" spc="10" dirty="0">
                <a:solidFill>
                  <a:srgbClr val="FFFFFF"/>
                </a:solidFill>
                <a:latin typeface="Ebrima"/>
                <a:cs typeface="Ebrima"/>
              </a:rPr>
              <a:t> </a:t>
            </a:r>
            <a:r>
              <a:rPr sz="1400" spc="-5" dirty="0">
                <a:solidFill>
                  <a:srgbClr val="FFFFFF"/>
                </a:solidFill>
                <a:latin typeface="Ebrima"/>
                <a:cs typeface="Ebrima"/>
              </a:rPr>
              <a:t>rich</a:t>
            </a:r>
            <a:r>
              <a:rPr sz="1400" dirty="0">
                <a:solidFill>
                  <a:srgbClr val="FFFFFF"/>
                </a:solidFill>
                <a:latin typeface="Ebrima"/>
                <a:cs typeface="Ebrima"/>
              </a:rPr>
              <a:t> </a:t>
            </a:r>
            <a:r>
              <a:rPr sz="1400" spc="-5" dirty="0">
                <a:solidFill>
                  <a:srgbClr val="FFFFFF"/>
                </a:solidFill>
                <a:latin typeface="Ebrima"/>
                <a:cs typeface="Ebrima"/>
              </a:rPr>
              <a:t>history</a:t>
            </a:r>
            <a:r>
              <a:rPr sz="1400" spc="20" dirty="0">
                <a:solidFill>
                  <a:srgbClr val="FFFFFF"/>
                </a:solidFill>
                <a:latin typeface="Ebrima"/>
                <a:cs typeface="Ebrima"/>
              </a:rPr>
              <a:t> </a:t>
            </a:r>
            <a:r>
              <a:rPr sz="1400" spc="-5" dirty="0">
                <a:solidFill>
                  <a:srgbClr val="FFFFFF"/>
                </a:solidFill>
                <a:latin typeface="Ebrima"/>
                <a:cs typeface="Ebrima"/>
              </a:rPr>
              <a:t>of</a:t>
            </a:r>
            <a:r>
              <a:rPr sz="1400" spc="15" dirty="0">
                <a:solidFill>
                  <a:srgbClr val="FFFFFF"/>
                </a:solidFill>
                <a:latin typeface="Ebrima"/>
                <a:cs typeface="Ebrima"/>
              </a:rPr>
              <a:t> </a:t>
            </a:r>
            <a:r>
              <a:rPr sz="1400" spc="-5" dirty="0">
                <a:solidFill>
                  <a:srgbClr val="FFFFFF"/>
                </a:solidFill>
                <a:latin typeface="Ebrima"/>
                <a:cs typeface="Ebrima"/>
              </a:rPr>
              <a:t>making</a:t>
            </a:r>
            <a:r>
              <a:rPr sz="1400" spc="-10" dirty="0">
                <a:solidFill>
                  <a:srgbClr val="FFFFFF"/>
                </a:solidFill>
                <a:latin typeface="Ebrima"/>
                <a:cs typeface="Ebrima"/>
              </a:rPr>
              <a:t> </a:t>
            </a:r>
            <a:r>
              <a:rPr sz="1400" spc="-5" dirty="0">
                <a:solidFill>
                  <a:srgbClr val="FFFFFF"/>
                </a:solidFill>
                <a:latin typeface="Ebrima"/>
                <a:cs typeface="Ebrima"/>
              </a:rPr>
              <a:t>many product</a:t>
            </a:r>
            <a:r>
              <a:rPr sz="1400" spc="25" dirty="0">
                <a:solidFill>
                  <a:srgbClr val="FFFFFF"/>
                </a:solidFill>
                <a:latin typeface="Ebrima"/>
                <a:cs typeface="Ebrima"/>
              </a:rPr>
              <a:t> </a:t>
            </a:r>
            <a:r>
              <a:rPr sz="1400" spc="-5" dirty="0">
                <a:solidFill>
                  <a:srgbClr val="FFFFFF"/>
                </a:solidFill>
                <a:latin typeface="Ebrima"/>
                <a:cs typeface="Ebrima"/>
              </a:rPr>
              <a:t>brands</a:t>
            </a:r>
            <a:r>
              <a:rPr sz="1400" spc="20" dirty="0">
                <a:solidFill>
                  <a:srgbClr val="FFFFFF"/>
                </a:solidFill>
                <a:latin typeface="Ebrima"/>
                <a:cs typeface="Ebrima"/>
              </a:rPr>
              <a:t> </a:t>
            </a:r>
            <a:r>
              <a:rPr sz="1400" spc="-10" dirty="0">
                <a:solidFill>
                  <a:srgbClr val="FFFFFF"/>
                </a:solidFill>
                <a:latin typeface="Ebrima"/>
                <a:cs typeface="Ebrima"/>
              </a:rPr>
              <a:t>reach </a:t>
            </a:r>
            <a:r>
              <a:rPr sz="1400" spc="-5" dirty="0">
                <a:solidFill>
                  <a:srgbClr val="FFFFFF"/>
                </a:solidFill>
                <a:latin typeface="Ebrima"/>
                <a:cs typeface="Ebrima"/>
              </a:rPr>
              <a:t> the </a:t>
            </a:r>
            <a:r>
              <a:rPr sz="1400" spc="-10" dirty="0">
                <a:solidFill>
                  <a:srgbClr val="FFFFFF"/>
                </a:solidFill>
                <a:latin typeface="Ebrima"/>
                <a:cs typeface="Ebrima"/>
              </a:rPr>
              <a:t>desired</a:t>
            </a:r>
            <a:r>
              <a:rPr sz="1400" spc="70" dirty="0">
                <a:solidFill>
                  <a:srgbClr val="FFFFFF"/>
                </a:solidFill>
                <a:latin typeface="Ebrima"/>
                <a:cs typeface="Ebrima"/>
              </a:rPr>
              <a:t> </a:t>
            </a:r>
            <a:r>
              <a:rPr sz="1400" spc="-5" dirty="0">
                <a:solidFill>
                  <a:srgbClr val="FFFFFF"/>
                </a:solidFill>
                <a:latin typeface="Ebrima"/>
                <a:cs typeface="Ebrima"/>
              </a:rPr>
              <a:t>heights</a:t>
            </a:r>
            <a:r>
              <a:rPr sz="1400" spc="40" dirty="0">
                <a:solidFill>
                  <a:srgbClr val="FFFFFF"/>
                </a:solidFill>
                <a:latin typeface="Ebrima"/>
                <a:cs typeface="Ebrima"/>
              </a:rPr>
              <a:t> </a:t>
            </a:r>
            <a:r>
              <a:rPr sz="1400" spc="-10" dirty="0">
                <a:solidFill>
                  <a:srgbClr val="FFFFFF"/>
                </a:solidFill>
                <a:latin typeface="Ebrima"/>
                <a:cs typeface="Ebrima"/>
              </a:rPr>
              <a:t>in</a:t>
            </a:r>
            <a:r>
              <a:rPr sz="1400" spc="5" dirty="0">
                <a:solidFill>
                  <a:srgbClr val="FFFFFF"/>
                </a:solidFill>
                <a:latin typeface="Ebrima"/>
                <a:cs typeface="Ebrima"/>
              </a:rPr>
              <a:t> </a:t>
            </a:r>
            <a:r>
              <a:rPr sz="1400" spc="-5" dirty="0">
                <a:solidFill>
                  <a:srgbClr val="FFFFFF"/>
                </a:solidFill>
                <a:latin typeface="Ebrima"/>
                <a:cs typeface="Ebrima"/>
              </a:rPr>
              <a:t>the</a:t>
            </a:r>
            <a:r>
              <a:rPr sz="1400" dirty="0">
                <a:solidFill>
                  <a:srgbClr val="FFFFFF"/>
                </a:solidFill>
                <a:latin typeface="Ebrima"/>
                <a:cs typeface="Ebrima"/>
              </a:rPr>
              <a:t> </a:t>
            </a:r>
            <a:r>
              <a:rPr sz="1400" spc="-5" dirty="0">
                <a:solidFill>
                  <a:srgbClr val="FFFFFF"/>
                </a:solidFill>
                <a:latin typeface="Ebrima"/>
                <a:cs typeface="Ebrima"/>
              </a:rPr>
              <a:t>Indian</a:t>
            </a:r>
            <a:r>
              <a:rPr sz="1400" spc="30" dirty="0">
                <a:solidFill>
                  <a:srgbClr val="FFFFFF"/>
                </a:solidFill>
                <a:latin typeface="Ebrima"/>
                <a:cs typeface="Ebrima"/>
              </a:rPr>
              <a:t> </a:t>
            </a:r>
            <a:r>
              <a:rPr sz="1400" dirty="0">
                <a:solidFill>
                  <a:srgbClr val="FFFFFF"/>
                </a:solidFill>
                <a:latin typeface="Ebrima"/>
                <a:cs typeface="Ebrima"/>
              </a:rPr>
              <a:t>and </a:t>
            </a:r>
            <a:r>
              <a:rPr sz="1400" spc="-5" dirty="0">
                <a:solidFill>
                  <a:srgbClr val="FFFFFF"/>
                </a:solidFill>
                <a:latin typeface="Ebrima"/>
                <a:cs typeface="Ebrima"/>
              </a:rPr>
              <a:t>International</a:t>
            </a:r>
            <a:r>
              <a:rPr sz="1400" spc="25" dirty="0">
                <a:solidFill>
                  <a:srgbClr val="FFFFFF"/>
                </a:solidFill>
                <a:latin typeface="Ebrima"/>
                <a:cs typeface="Ebrima"/>
              </a:rPr>
              <a:t> </a:t>
            </a:r>
            <a:r>
              <a:rPr sz="1400" spc="-5" dirty="0">
                <a:solidFill>
                  <a:srgbClr val="FFFFFF"/>
                </a:solidFill>
                <a:latin typeface="Ebrima"/>
                <a:cs typeface="Ebrima"/>
              </a:rPr>
              <a:t>markets. </a:t>
            </a:r>
            <a:r>
              <a:rPr sz="1400" dirty="0">
                <a:solidFill>
                  <a:srgbClr val="FFFFFF"/>
                </a:solidFill>
                <a:latin typeface="Ebrima"/>
                <a:cs typeface="Ebrima"/>
              </a:rPr>
              <a:t> </a:t>
            </a:r>
            <a:r>
              <a:rPr sz="1400" spc="-5" dirty="0">
                <a:solidFill>
                  <a:srgbClr val="FFFFFF"/>
                </a:solidFill>
                <a:latin typeface="Ebrima"/>
                <a:cs typeface="Ebrima"/>
              </a:rPr>
              <a:t>Smartlink</a:t>
            </a:r>
            <a:r>
              <a:rPr sz="1400" spc="-10" dirty="0">
                <a:solidFill>
                  <a:srgbClr val="FFFFFF"/>
                </a:solidFill>
                <a:latin typeface="Ebrima"/>
                <a:cs typeface="Ebrima"/>
              </a:rPr>
              <a:t> </a:t>
            </a:r>
            <a:r>
              <a:rPr sz="1400" spc="-5" dirty="0">
                <a:solidFill>
                  <a:srgbClr val="FFFFFF"/>
                </a:solidFill>
                <a:latin typeface="Ebrima"/>
                <a:cs typeface="Ebrima"/>
              </a:rPr>
              <a:t>now</a:t>
            </a:r>
            <a:r>
              <a:rPr sz="1400" spc="30" dirty="0">
                <a:solidFill>
                  <a:srgbClr val="FFFFFF"/>
                </a:solidFill>
                <a:latin typeface="Ebrima"/>
                <a:cs typeface="Ebrima"/>
              </a:rPr>
              <a:t> </a:t>
            </a:r>
            <a:r>
              <a:rPr sz="1400" spc="-10" dirty="0">
                <a:solidFill>
                  <a:srgbClr val="FFFFFF"/>
                </a:solidFill>
                <a:latin typeface="Ebrima"/>
                <a:cs typeface="Ebrima"/>
              </a:rPr>
              <a:t>is</a:t>
            </a:r>
            <a:r>
              <a:rPr sz="1400" spc="5" dirty="0">
                <a:solidFill>
                  <a:srgbClr val="FFFFFF"/>
                </a:solidFill>
                <a:latin typeface="Ebrima"/>
                <a:cs typeface="Ebrima"/>
              </a:rPr>
              <a:t> </a:t>
            </a:r>
            <a:r>
              <a:rPr sz="1400" dirty="0">
                <a:solidFill>
                  <a:srgbClr val="FFFFFF"/>
                </a:solidFill>
                <a:latin typeface="Ebrima"/>
                <a:cs typeface="Ebrima"/>
              </a:rPr>
              <a:t>an </a:t>
            </a:r>
            <a:r>
              <a:rPr sz="1400" spc="-15" dirty="0">
                <a:solidFill>
                  <a:srgbClr val="FFFFFF"/>
                </a:solidFill>
                <a:latin typeface="Ebrima"/>
                <a:cs typeface="Ebrima"/>
              </a:rPr>
              <a:t>NBFC</a:t>
            </a:r>
            <a:r>
              <a:rPr sz="1400" spc="30" dirty="0">
                <a:solidFill>
                  <a:srgbClr val="FFFFFF"/>
                </a:solidFill>
                <a:latin typeface="Ebrima"/>
                <a:cs typeface="Ebrima"/>
              </a:rPr>
              <a:t> </a:t>
            </a:r>
            <a:r>
              <a:rPr sz="1400" spc="-5" dirty="0">
                <a:solidFill>
                  <a:srgbClr val="FFFFFF"/>
                </a:solidFill>
                <a:latin typeface="Ebrima"/>
                <a:cs typeface="Ebrima"/>
              </a:rPr>
              <a:t>company,</a:t>
            </a:r>
            <a:r>
              <a:rPr sz="1400" spc="35" dirty="0">
                <a:solidFill>
                  <a:srgbClr val="FFFFFF"/>
                </a:solidFill>
                <a:latin typeface="Ebrima"/>
                <a:cs typeface="Ebrima"/>
              </a:rPr>
              <a:t> </a:t>
            </a:r>
            <a:r>
              <a:rPr sz="1400" spc="-5" dirty="0">
                <a:solidFill>
                  <a:srgbClr val="FFFFFF"/>
                </a:solidFill>
                <a:latin typeface="Ebrima"/>
                <a:cs typeface="Ebrima"/>
              </a:rPr>
              <a:t>with</a:t>
            </a:r>
            <a:r>
              <a:rPr sz="1400" spc="5" dirty="0">
                <a:solidFill>
                  <a:srgbClr val="FFFFFF"/>
                </a:solidFill>
                <a:latin typeface="Ebrima"/>
                <a:cs typeface="Ebrima"/>
              </a:rPr>
              <a:t> </a:t>
            </a:r>
            <a:r>
              <a:rPr sz="1400" spc="-5" dirty="0">
                <a:solidFill>
                  <a:srgbClr val="FFFFFF"/>
                </a:solidFill>
                <a:latin typeface="Ebrima"/>
                <a:cs typeface="Ebrima"/>
              </a:rPr>
              <a:t>its</a:t>
            </a:r>
            <a:r>
              <a:rPr sz="1400" spc="5" dirty="0">
                <a:solidFill>
                  <a:srgbClr val="FFFFFF"/>
                </a:solidFill>
                <a:latin typeface="Ebrima"/>
                <a:cs typeface="Ebrima"/>
              </a:rPr>
              <a:t> </a:t>
            </a:r>
            <a:r>
              <a:rPr sz="1400" spc="-10" dirty="0">
                <a:solidFill>
                  <a:srgbClr val="FFFFFF"/>
                </a:solidFill>
                <a:latin typeface="Ebrima"/>
                <a:cs typeface="Ebrima"/>
              </a:rPr>
              <a:t>operations</a:t>
            </a:r>
            <a:r>
              <a:rPr sz="1400" spc="40" dirty="0">
                <a:solidFill>
                  <a:srgbClr val="FFFFFF"/>
                </a:solidFill>
                <a:latin typeface="Ebrima"/>
                <a:cs typeface="Ebrima"/>
              </a:rPr>
              <a:t> </a:t>
            </a:r>
            <a:r>
              <a:rPr sz="1400" spc="-5" dirty="0">
                <a:solidFill>
                  <a:srgbClr val="FFFFFF"/>
                </a:solidFill>
                <a:latin typeface="Ebrima"/>
                <a:cs typeface="Ebrima"/>
              </a:rPr>
              <a:t>split</a:t>
            </a:r>
            <a:r>
              <a:rPr sz="1400" spc="35" dirty="0">
                <a:solidFill>
                  <a:srgbClr val="FFFFFF"/>
                </a:solidFill>
                <a:latin typeface="Ebrima"/>
                <a:cs typeface="Ebrima"/>
              </a:rPr>
              <a:t> </a:t>
            </a:r>
            <a:r>
              <a:rPr sz="1400" spc="-5" dirty="0">
                <a:solidFill>
                  <a:srgbClr val="FFFFFF"/>
                </a:solidFill>
                <a:latin typeface="Ebrima"/>
                <a:cs typeface="Ebrima"/>
              </a:rPr>
              <a:t>into</a:t>
            </a:r>
            <a:r>
              <a:rPr sz="1400" dirty="0">
                <a:solidFill>
                  <a:srgbClr val="FFFFFF"/>
                </a:solidFill>
                <a:latin typeface="Ebrima"/>
                <a:cs typeface="Ebrima"/>
              </a:rPr>
              <a:t> </a:t>
            </a:r>
            <a:r>
              <a:rPr lang="en-US" sz="1400" dirty="0">
                <a:solidFill>
                  <a:srgbClr val="FFFFFF"/>
                </a:solidFill>
                <a:latin typeface="Ebrima"/>
                <a:cs typeface="Ebrima"/>
              </a:rPr>
              <a:t>2</a:t>
            </a:r>
            <a:r>
              <a:rPr sz="1400" spc="-5" dirty="0">
                <a:solidFill>
                  <a:srgbClr val="FFFFFF"/>
                </a:solidFill>
                <a:latin typeface="Ebrima"/>
                <a:cs typeface="Ebrima"/>
              </a:rPr>
              <a:t> </a:t>
            </a:r>
            <a:r>
              <a:rPr sz="1400" spc="-370" dirty="0">
                <a:solidFill>
                  <a:srgbClr val="FFFFFF"/>
                </a:solidFill>
                <a:latin typeface="Ebrima"/>
                <a:cs typeface="Ebrima"/>
              </a:rPr>
              <a:t> </a:t>
            </a:r>
            <a:r>
              <a:rPr sz="1400" spc="-10" dirty="0">
                <a:solidFill>
                  <a:srgbClr val="FFFFFF"/>
                </a:solidFill>
                <a:latin typeface="Ebrima"/>
                <a:cs typeface="Ebrima"/>
              </a:rPr>
              <a:t>wholly-owned</a:t>
            </a:r>
            <a:r>
              <a:rPr sz="1400" spc="70" dirty="0">
                <a:solidFill>
                  <a:srgbClr val="FFFFFF"/>
                </a:solidFill>
                <a:latin typeface="Ebrima"/>
                <a:cs typeface="Ebrima"/>
              </a:rPr>
              <a:t> </a:t>
            </a:r>
            <a:r>
              <a:rPr sz="1400" spc="-10" dirty="0">
                <a:solidFill>
                  <a:srgbClr val="FFFFFF"/>
                </a:solidFill>
                <a:latin typeface="Ebrima"/>
                <a:cs typeface="Ebrima"/>
              </a:rPr>
              <a:t>subsidiaries</a:t>
            </a:r>
            <a:r>
              <a:rPr sz="1400" spc="30" dirty="0">
                <a:solidFill>
                  <a:srgbClr val="FFFFFF"/>
                </a:solidFill>
                <a:latin typeface="Ebrima"/>
                <a:cs typeface="Ebrima"/>
              </a:rPr>
              <a:t> </a:t>
            </a:r>
            <a:r>
              <a:rPr sz="1400" spc="-5" dirty="0">
                <a:solidFill>
                  <a:srgbClr val="FFFFFF"/>
                </a:solidFill>
                <a:latin typeface="Ebrima"/>
                <a:cs typeface="Ebrima"/>
              </a:rPr>
              <a:t>to</a:t>
            </a:r>
            <a:r>
              <a:rPr sz="1400" spc="25" dirty="0">
                <a:solidFill>
                  <a:srgbClr val="FFFFFF"/>
                </a:solidFill>
                <a:latin typeface="Ebrima"/>
                <a:cs typeface="Ebrima"/>
              </a:rPr>
              <a:t> </a:t>
            </a:r>
            <a:r>
              <a:rPr sz="1400" spc="-5" dirty="0">
                <a:solidFill>
                  <a:srgbClr val="FFFFFF"/>
                </a:solidFill>
                <a:latin typeface="Ebrima"/>
                <a:cs typeface="Ebrima"/>
              </a:rPr>
              <a:t>have</a:t>
            </a:r>
            <a:r>
              <a:rPr sz="1400" spc="-10" dirty="0">
                <a:solidFill>
                  <a:srgbClr val="FFFFFF"/>
                </a:solidFill>
                <a:latin typeface="Ebrima"/>
                <a:cs typeface="Ebrima"/>
              </a:rPr>
              <a:t> </a:t>
            </a:r>
            <a:r>
              <a:rPr sz="1400" spc="-5" dirty="0">
                <a:solidFill>
                  <a:srgbClr val="FFFFFF"/>
                </a:solidFill>
                <a:latin typeface="Ebrima"/>
                <a:cs typeface="Ebrima"/>
              </a:rPr>
              <a:t>a</a:t>
            </a:r>
            <a:r>
              <a:rPr sz="1400" spc="15" dirty="0">
                <a:solidFill>
                  <a:srgbClr val="FFFFFF"/>
                </a:solidFill>
                <a:latin typeface="Ebrima"/>
                <a:cs typeface="Ebrima"/>
              </a:rPr>
              <a:t> </a:t>
            </a:r>
            <a:r>
              <a:rPr sz="1400" spc="-5" dirty="0">
                <a:solidFill>
                  <a:srgbClr val="FFFFFF"/>
                </a:solidFill>
                <a:latin typeface="Ebrima"/>
                <a:cs typeface="Ebrima"/>
              </a:rPr>
              <a:t>focused</a:t>
            </a:r>
            <a:r>
              <a:rPr sz="1400" spc="45" dirty="0">
                <a:solidFill>
                  <a:srgbClr val="FFFFFF"/>
                </a:solidFill>
                <a:latin typeface="Ebrima"/>
                <a:cs typeface="Ebrima"/>
              </a:rPr>
              <a:t> </a:t>
            </a:r>
            <a:r>
              <a:rPr sz="1400" spc="-5" dirty="0">
                <a:solidFill>
                  <a:srgbClr val="FFFFFF"/>
                </a:solidFill>
                <a:latin typeface="Ebrima"/>
                <a:cs typeface="Ebrima"/>
              </a:rPr>
              <a:t>business</a:t>
            </a:r>
            <a:r>
              <a:rPr sz="1400" spc="35" dirty="0">
                <a:solidFill>
                  <a:srgbClr val="FFFFFF"/>
                </a:solidFill>
                <a:latin typeface="Ebrima"/>
                <a:cs typeface="Ebrima"/>
              </a:rPr>
              <a:t> </a:t>
            </a:r>
            <a:r>
              <a:rPr sz="1400" spc="-5" dirty="0">
                <a:solidFill>
                  <a:srgbClr val="FFFFFF"/>
                </a:solidFill>
                <a:latin typeface="Ebrima"/>
                <a:cs typeface="Ebrima"/>
              </a:rPr>
              <a:t>approach.</a:t>
            </a:r>
            <a:endParaRPr lang="en-US" sz="1400" spc="-5" dirty="0">
              <a:solidFill>
                <a:srgbClr val="FFFFFF"/>
              </a:solidFill>
              <a:latin typeface="Ebrima"/>
              <a:cs typeface="Ebrima"/>
            </a:endParaRPr>
          </a:p>
          <a:p>
            <a:pPr marL="299085" marR="5080" indent="-287020">
              <a:lnSpc>
                <a:spcPct val="100000"/>
              </a:lnSpc>
              <a:buFont typeface="Arial MT"/>
              <a:buChar char="•"/>
              <a:tabLst>
                <a:tab pos="299085" algn="l"/>
                <a:tab pos="299720" algn="l"/>
              </a:tabLst>
            </a:pPr>
            <a:endParaRPr sz="1400" dirty="0">
              <a:latin typeface="Ebrima"/>
              <a:cs typeface="Ebrima"/>
            </a:endParaRPr>
          </a:p>
          <a:p>
            <a:pPr marL="814069" marR="208915" lvl="1" indent="-344805">
              <a:lnSpc>
                <a:spcPct val="100000"/>
              </a:lnSpc>
              <a:spcBef>
                <a:spcPts val="5"/>
              </a:spcBef>
              <a:buAutoNum type="arabicPeriod"/>
              <a:tabLst>
                <a:tab pos="814069" algn="l"/>
                <a:tab pos="814705" algn="l"/>
              </a:tabLst>
            </a:pPr>
            <a:r>
              <a:rPr sz="1400" spc="-10" dirty="0">
                <a:solidFill>
                  <a:srgbClr val="FFFFFF"/>
                </a:solidFill>
                <a:latin typeface="Ebrima"/>
                <a:cs typeface="Ebrima"/>
              </a:rPr>
              <a:t>SYNEGRA</a:t>
            </a:r>
            <a:r>
              <a:rPr sz="1400" spc="65" dirty="0">
                <a:solidFill>
                  <a:srgbClr val="FFFFFF"/>
                </a:solidFill>
                <a:latin typeface="Ebrima"/>
                <a:cs typeface="Ebrima"/>
              </a:rPr>
              <a:t> </a:t>
            </a:r>
            <a:r>
              <a:rPr sz="1400" spc="-10" dirty="0">
                <a:solidFill>
                  <a:srgbClr val="FFFFFF"/>
                </a:solidFill>
                <a:latin typeface="Ebrima"/>
                <a:cs typeface="Ebrima"/>
              </a:rPr>
              <a:t>EMS</a:t>
            </a:r>
            <a:r>
              <a:rPr sz="1400" spc="25" dirty="0">
                <a:solidFill>
                  <a:srgbClr val="FFFFFF"/>
                </a:solidFill>
                <a:latin typeface="Ebrima"/>
                <a:cs typeface="Ebrima"/>
              </a:rPr>
              <a:t> </a:t>
            </a:r>
            <a:r>
              <a:rPr sz="1400" spc="-10" dirty="0">
                <a:solidFill>
                  <a:srgbClr val="FFFFFF"/>
                </a:solidFill>
                <a:latin typeface="Ebrima"/>
                <a:cs typeface="Ebrima"/>
              </a:rPr>
              <a:t>Company,</a:t>
            </a:r>
            <a:r>
              <a:rPr sz="1400" spc="10" dirty="0">
                <a:solidFill>
                  <a:srgbClr val="FFFFFF"/>
                </a:solidFill>
                <a:latin typeface="Ebrima"/>
                <a:cs typeface="Ebrima"/>
              </a:rPr>
              <a:t> </a:t>
            </a:r>
            <a:r>
              <a:rPr sz="1400" spc="-10" dirty="0">
                <a:solidFill>
                  <a:srgbClr val="FFFFFF"/>
                </a:solidFill>
                <a:latin typeface="Ebrima"/>
                <a:cs typeface="Ebrima"/>
              </a:rPr>
              <a:t>where</a:t>
            </a:r>
            <a:r>
              <a:rPr sz="1400" spc="40" dirty="0">
                <a:solidFill>
                  <a:srgbClr val="FFFFFF"/>
                </a:solidFill>
                <a:latin typeface="Ebrima"/>
                <a:cs typeface="Ebrima"/>
              </a:rPr>
              <a:t> </a:t>
            </a:r>
            <a:r>
              <a:rPr sz="1400" spc="-5" dirty="0">
                <a:solidFill>
                  <a:srgbClr val="FFFFFF"/>
                </a:solidFill>
                <a:latin typeface="Ebrima"/>
                <a:cs typeface="Ebrima"/>
              </a:rPr>
              <a:t>all</a:t>
            </a:r>
            <a:r>
              <a:rPr sz="1400" dirty="0">
                <a:solidFill>
                  <a:srgbClr val="FFFFFF"/>
                </a:solidFill>
                <a:latin typeface="Ebrima"/>
                <a:cs typeface="Ebrima"/>
              </a:rPr>
              <a:t> </a:t>
            </a:r>
            <a:r>
              <a:rPr sz="1400" spc="-10" dirty="0">
                <a:solidFill>
                  <a:srgbClr val="FFFFFF"/>
                </a:solidFill>
                <a:latin typeface="Ebrima"/>
                <a:cs typeface="Ebrima"/>
              </a:rPr>
              <a:t>Active</a:t>
            </a:r>
            <a:r>
              <a:rPr sz="1400" spc="40" dirty="0">
                <a:solidFill>
                  <a:srgbClr val="FFFFFF"/>
                </a:solidFill>
                <a:latin typeface="Ebrima"/>
                <a:cs typeface="Ebrima"/>
              </a:rPr>
              <a:t> </a:t>
            </a:r>
            <a:r>
              <a:rPr lang="en-US" sz="1400" spc="40" dirty="0">
                <a:solidFill>
                  <a:srgbClr val="FFFFFF"/>
                </a:solidFill>
                <a:latin typeface="Ebrima"/>
                <a:cs typeface="Ebrima"/>
              </a:rPr>
              <a:t>and passive </a:t>
            </a:r>
            <a:r>
              <a:rPr sz="1400" spc="-10" dirty="0">
                <a:solidFill>
                  <a:srgbClr val="FFFFFF"/>
                </a:solidFill>
                <a:latin typeface="Ebrima"/>
                <a:cs typeface="Ebrima"/>
              </a:rPr>
              <a:t>Products</a:t>
            </a:r>
            <a:r>
              <a:rPr sz="1400" spc="35" dirty="0">
                <a:solidFill>
                  <a:srgbClr val="FFFFFF"/>
                </a:solidFill>
                <a:latin typeface="Ebrima"/>
                <a:cs typeface="Ebrima"/>
              </a:rPr>
              <a:t> </a:t>
            </a:r>
            <a:r>
              <a:rPr sz="1400" spc="-5" dirty="0">
                <a:solidFill>
                  <a:srgbClr val="FFFFFF"/>
                </a:solidFill>
                <a:latin typeface="Ebrima"/>
                <a:cs typeface="Ebrima"/>
              </a:rPr>
              <a:t>are </a:t>
            </a:r>
            <a:r>
              <a:rPr sz="1400" dirty="0">
                <a:solidFill>
                  <a:srgbClr val="FFFFFF"/>
                </a:solidFill>
                <a:latin typeface="Ebrima"/>
                <a:cs typeface="Ebrima"/>
              </a:rPr>
              <a:t> </a:t>
            </a:r>
            <a:r>
              <a:rPr sz="1400" spc="-5" dirty="0">
                <a:solidFill>
                  <a:srgbClr val="FFFFFF"/>
                </a:solidFill>
                <a:latin typeface="Ebrima"/>
                <a:cs typeface="Ebrima"/>
              </a:rPr>
              <a:t>manufactured</a:t>
            </a:r>
            <a:r>
              <a:rPr sz="1400" spc="-10" dirty="0">
                <a:solidFill>
                  <a:srgbClr val="FFFFFF"/>
                </a:solidFill>
                <a:latin typeface="Ebrima"/>
                <a:cs typeface="Ebrima"/>
              </a:rPr>
              <a:t> </a:t>
            </a:r>
            <a:r>
              <a:rPr sz="1400" spc="-5" dirty="0">
                <a:solidFill>
                  <a:srgbClr val="FFFFFF"/>
                </a:solidFill>
                <a:latin typeface="Ebrima"/>
                <a:cs typeface="Ebrima"/>
              </a:rPr>
              <a:t>to</a:t>
            </a:r>
            <a:r>
              <a:rPr sz="1400" spc="15" dirty="0">
                <a:solidFill>
                  <a:srgbClr val="FFFFFF"/>
                </a:solidFill>
                <a:latin typeface="Ebrima"/>
                <a:cs typeface="Ebrima"/>
              </a:rPr>
              <a:t> </a:t>
            </a:r>
            <a:r>
              <a:rPr sz="1400" spc="-5" dirty="0">
                <a:solidFill>
                  <a:srgbClr val="FFFFFF"/>
                </a:solidFill>
                <a:latin typeface="Ebrima"/>
                <a:cs typeface="Ebrima"/>
              </a:rPr>
              <a:t>supply</a:t>
            </a:r>
            <a:r>
              <a:rPr sz="1400" spc="20" dirty="0">
                <a:solidFill>
                  <a:srgbClr val="FFFFFF"/>
                </a:solidFill>
                <a:latin typeface="Ebrima"/>
                <a:cs typeface="Ebrima"/>
              </a:rPr>
              <a:t> </a:t>
            </a:r>
            <a:r>
              <a:rPr sz="1400" spc="-10" dirty="0">
                <a:solidFill>
                  <a:srgbClr val="FFFFFF"/>
                </a:solidFill>
                <a:latin typeface="Ebrima"/>
                <a:cs typeface="Ebrima"/>
              </a:rPr>
              <a:t>EMS</a:t>
            </a:r>
            <a:r>
              <a:rPr sz="1400" spc="20" dirty="0">
                <a:solidFill>
                  <a:srgbClr val="FFFFFF"/>
                </a:solidFill>
                <a:latin typeface="Ebrima"/>
                <a:cs typeface="Ebrima"/>
              </a:rPr>
              <a:t> </a:t>
            </a:r>
            <a:r>
              <a:rPr sz="1400" spc="-5" dirty="0">
                <a:solidFill>
                  <a:srgbClr val="FFFFFF"/>
                </a:solidFill>
                <a:latin typeface="Ebrima"/>
                <a:cs typeface="Ebrima"/>
              </a:rPr>
              <a:t>and ODM</a:t>
            </a:r>
            <a:r>
              <a:rPr sz="1400" spc="15" dirty="0">
                <a:solidFill>
                  <a:srgbClr val="FFFFFF"/>
                </a:solidFill>
                <a:latin typeface="Ebrima"/>
                <a:cs typeface="Ebrima"/>
              </a:rPr>
              <a:t> </a:t>
            </a:r>
            <a:r>
              <a:rPr sz="1400" spc="-5" dirty="0">
                <a:solidFill>
                  <a:srgbClr val="FFFFFF"/>
                </a:solidFill>
                <a:latin typeface="Ebrima"/>
                <a:cs typeface="Ebrima"/>
              </a:rPr>
              <a:t>products</a:t>
            </a:r>
            <a:r>
              <a:rPr sz="1400" spc="30" dirty="0">
                <a:solidFill>
                  <a:srgbClr val="FFFFFF"/>
                </a:solidFill>
                <a:latin typeface="Ebrima"/>
                <a:cs typeface="Ebrima"/>
              </a:rPr>
              <a:t> </a:t>
            </a:r>
            <a:r>
              <a:rPr sz="1400" spc="-5" dirty="0">
                <a:solidFill>
                  <a:srgbClr val="FFFFFF"/>
                </a:solidFill>
                <a:latin typeface="Ebrima"/>
                <a:cs typeface="Ebrima"/>
              </a:rPr>
              <a:t>to</a:t>
            </a:r>
            <a:r>
              <a:rPr sz="1400" spc="15" dirty="0">
                <a:solidFill>
                  <a:srgbClr val="FFFFFF"/>
                </a:solidFill>
                <a:latin typeface="Ebrima"/>
                <a:cs typeface="Ebrima"/>
              </a:rPr>
              <a:t> </a:t>
            </a:r>
            <a:r>
              <a:rPr sz="1400" spc="-5" dirty="0">
                <a:solidFill>
                  <a:srgbClr val="FFFFFF"/>
                </a:solidFill>
                <a:latin typeface="Ebrima"/>
                <a:cs typeface="Ebrima"/>
              </a:rPr>
              <a:t>brand </a:t>
            </a:r>
            <a:r>
              <a:rPr sz="1400" spc="-365" dirty="0">
                <a:solidFill>
                  <a:srgbClr val="FFFFFF"/>
                </a:solidFill>
                <a:latin typeface="Ebrima"/>
                <a:cs typeface="Ebrima"/>
              </a:rPr>
              <a:t> </a:t>
            </a:r>
            <a:r>
              <a:rPr sz="1400" spc="-5" dirty="0">
                <a:solidFill>
                  <a:srgbClr val="FFFFFF"/>
                </a:solidFill>
                <a:latin typeface="Ebrima"/>
                <a:cs typeface="Ebrima"/>
              </a:rPr>
              <a:t>companies.</a:t>
            </a:r>
            <a:endParaRPr sz="1400" dirty="0">
              <a:latin typeface="Ebrima"/>
              <a:cs typeface="Ebrima"/>
            </a:endParaRPr>
          </a:p>
          <a:p>
            <a:pPr marL="814069" lvl="1" indent="-344805">
              <a:lnSpc>
                <a:spcPct val="100000"/>
              </a:lnSpc>
              <a:buAutoNum type="arabicPeriod"/>
              <a:tabLst>
                <a:tab pos="814069" algn="l"/>
                <a:tab pos="814705" algn="l"/>
              </a:tabLst>
            </a:pPr>
            <a:r>
              <a:rPr sz="1400" spc="-10" dirty="0">
                <a:solidFill>
                  <a:srgbClr val="FFFFFF"/>
                </a:solidFill>
                <a:latin typeface="Ebrima"/>
                <a:cs typeface="Ebrima"/>
              </a:rPr>
              <a:t>DIGISOL</a:t>
            </a:r>
            <a:r>
              <a:rPr sz="1400" spc="35" dirty="0">
                <a:solidFill>
                  <a:srgbClr val="FFFFFF"/>
                </a:solidFill>
                <a:latin typeface="Ebrima"/>
                <a:cs typeface="Ebrima"/>
              </a:rPr>
              <a:t> </a:t>
            </a:r>
            <a:r>
              <a:rPr sz="1400" spc="-10" dirty="0">
                <a:solidFill>
                  <a:srgbClr val="FFFFFF"/>
                </a:solidFill>
                <a:latin typeface="Ebrima"/>
                <a:cs typeface="Ebrima"/>
              </a:rPr>
              <a:t>SYSTEMS</a:t>
            </a:r>
            <a:r>
              <a:rPr lang="en-US" sz="1400" spc="-10" dirty="0">
                <a:solidFill>
                  <a:srgbClr val="FFFFFF"/>
                </a:solidFill>
                <a:latin typeface="Ebrima"/>
                <a:cs typeface="Ebrima"/>
              </a:rPr>
              <a:t> Ltd.</a:t>
            </a:r>
            <a:r>
              <a:rPr sz="1400" spc="-10" dirty="0">
                <a:solidFill>
                  <a:srgbClr val="FFFFFF"/>
                </a:solidFill>
                <a:latin typeface="Ebrima"/>
                <a:cs typeface="Ebrima"/>
              </a:rPr>
              <a:t>,</a:t>
            </a:r>
            <a:r>
              <a:rPr sz="1400" spc="75" dirty="0">
                <a:solidFill>
                  <a:srgbClr val="FFFFFF"/>
                </a:solidFill>
                <a:latin typeface="Ebrima"/>
                <a:cs typeface="Ebrima"/>
              </a:rPr>
              <a:t> </a:t>
            </a:r>
            <a:r>
              <a:rPr sz="1400" spc="-5" dirty="0">
                <a:solidFill>
                  <a:srgbClr val="FFFFFF"/>
                </a:solidFill>
                <a:latin typeface="Ebrima"/>
                <a:cs typeface="Ebrima"/>
              </a:rPr>
              <a:t>the </a:t>
            </a:r>
            <a:r>
              <a:rPr sz="1400" spc="-10" dirty="0">
                <a:solidFill>
                  <a:srgbClr val="FFFFFF"/>
                </a:solidFill>
                <a:latin typeface="Ebrima"/>
                <a:cs typeface="Ebrima"/>
              </a:rPr>
              <a:t>Brand</a:t>
            </a:r>
            <a:r>
              <a:rPr sz="1400" spc="20" dirty="0">
                <a:solidFill>
                  <a:srgbClr val="FFFFFF"/>
                </a:solidFill>
                <a:latin typeface="Ebrima"/>
                <a:cs typeface="Ebrima"/>
              </a:rPr>
              <a:t> </a:t>
            </a:r>
            <a:r>
              <a:rPr sz="1400" spc="-5" dirty="0">
                <a:solidFill>
                  <a:srgbClr val="FFFFFF"/>
                </a:solidFill>
                <a:latin typeface="Ebrima"/>
                <a:cs typeface="Ebrima"/>
              </a:rPr>
              <a:t>products</a:t>
            </a:r>
            <a:r>
              <a:rPr sz="1400" spc="30" dirty="0">
                <a:solidFill>
                  <a:srgbClr val="FFFFFF"/>
                </a:solidFill>
                <a:latin typeface="Ebrima"/>
                <a:cs typeface="Ebrima"/>
              </a:rPr>
              <a:t> </a:t>
            </a:r>
            <a:r>
              <a:rPr sz="1400" spc="-5" dirty="0">
                <a:solidFill>
                  <a:srgbClr val="FFFFFF"/>
                </a:solidFill>
                <a:latin typeface="Ebrima"/>
                <a:cs typeface="Ebrima"/>
              </a:rPr>
              <a:t>company.</a:t>
            </a:r>
            <a:endParaRPr sz="1400" dirty="0">
              <a:latin typeface="Ebrima"/>
              <a:cs typeface="Ebrima"/>
            </a:endParaRPr>
          </a:p>
        </p:txBody>
      </p:sp>
      <p:grpSp>
        <p:nvGrpSpPr>
          <p:cNvPr id="8" name="object 8"/>
          <p:cNvGrpSpPr/>
          <p:nvPr/>
        </p:nvGrpSpPr>
        <p:grpSpPr>
          <a:xfrm>
            <a:off x="7019543" y="225551"/>
            <a:ext cx="4972432" cy="4376889"/>
            <a:chOff x="7019543" y="225552"/>
            <a:chExt cx="4376927" cy="3948268"/>
          </a:xfrm>
        </p:grpSpPr>
        <p:pic>
          <p:nvPicPr>
            <p:cNvPr id="9" name="object 9"/>
            <p:cNvPicPr/>
            <p:nvPr/>
          </p:nvPicPr>
          <p:blipFill>
            <a:blip r:embed="rId3" cstate="print"/>
            <a:stretch>
              <a:fillRect/>
            </a:stretch>
          </p:blipFill>
          <p:spPr>
            <a:xfrm>
              <a:off x="7019543" y="225552"/>
              <a:ext cx="2703576" cy="975360"/>
            </a:xfrm>
            <a:prstGeom prst="rect">
              <a:avLst/>
            </a:prstGeom>
          </p:spPr>
        </p:pic>
        <p:pic>
          <p:nvPicPr>
            <p:cNvPr id="10" name="object 10"/>
            <p:cNvPicPr/>
            <p:nvPr/>
          </p:nvPicPr>
          <p:blipFill>
            <a:blip r:embed="rId4" cstate="print"/>
            <a:stretch>
              <a:fillRect/>
            </a:stretch>
          </p:blipFill>
          <p:spPr>
            <a:xfrm>
              <a:off x="7626095" y="1188719"/>
              <a:ext cx="3697224" cy="2462784"/>
            </a:xfrm>
            <a:prstGeom prst="rect">
              <a:avLst/>
            </a:prstGeom>
          </p:spPr>
        </p:pic>
        <p:pic>
          <p:nvPicPr>
            <p:cNvPr id="11" name="object 11"/>
            <p:cNvPicPr/>
            <p:nvPr/>
          </p:nvPicPr>
          <p:blipFill rotWithShape="1">
            <a:blip r:embed="rId5" cstate="print"/>
            <a:srcRect b="86890"/>
            <a:stretch/>
          </p:blipFill>
          <p:spPr>
            <a:xfrm>
              <a:off x="7339583" y="3904487"/>
              <a:ext cx="4056887" cy="269333"/>
            </a:xfrm>
            <a:prstGeom prst="rect">
              <a:avLst/>
            </a:prstGeom>
          </p:spPr>
        </p:pic>
      </p:grpSp>
      <p:sp>
        <p:nvSpPr>
          <p:cNvPr id="12" name="TextBox 11">
            <a:extLst>
              <a:ext uri="{FF2B5EF4-FFF2-40B4-BE49-F238E27FC236}">
                <a16:creationId xmlns:a16="http://schemas.microsoft.com/office/drawing/2014/main" id="{03A72C63-B60E-F545-E430-AD09FFD8C613}"/>
              </a:ext>
            </a:extLst>
          </p:cNvPr>
          <p:cNvSpPr txBox="1"/>
          <p:nvPr/>
        </p:nvSpPr>
        <p:spPr>
          <a:xfrm>
            <a:off x="750357" y="355867"/>
            <a:ext cx="4770119" cy="523220"/>
          </a:xfrm>
          <a:prstGeom prst="rect">
            <a:avLst/>
          </a:prstGeom>
          <a:noFill/>
        </p:spPr>
        <p:txBody>
          <a:bodyPr wrap="square" rtlCol="0">
            <a:spAutoFit/>
          </a:bodyPr>
          <a:lstStyle/>
          <a:p>
            <a:r>
              <a:rPr lang="en-US" sz="2800" dirty="0">
                <a:solidFill>
                  <a:schemeClr val="bg1"/>
                </a:solidFill>
              </a:rPr>
              <a:t>SMARTLINK HOLDINGS LTD.</a:t>
            </a:r>
          </a:p>
        </p:txBody>
      </p:sp>
      <p:sp>
        <p:nvSpPr>
          <p:cNvPr id="7" name="Rectangle 6">
            <a:extLst>
              <a:ext uri="{FF2B5EF4-FFF2-40B4-BE49-F238E27FC236}">
                <a16:creationId xmlns:a16="http://schemas.microsoft.com/office/drawing/2014/main" id="{80E45446-41D9-85A3-43FB-23F5AA2544F5}"/>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3" name="Straight Connector 12">
            <a:extLst>
              <a:ext uri="{FF2B5EF4-FFF2-40B4-BE49-F238E27FC236}">
                <a16:creationId xmlns:a16="http://schemas.microsoft.com/office/drawing/2014/main" id="{7902E01E-D61E-5BCB-9E7B-0F2C289B809A}"/>
              </a:ext>
            </a:extLst>
          </p:cNvPr>
          <p:cNvCxnSpPr>
            <a:cxnSpLocks/>
          </p:cNvCxnSpPr>
          <p:nvPr/>
        </p:nvCxnSpPr>
        <p:spPr>
          <a:xfrm flipV="1">
            <a:off x="214208" y="5616167"/>
            <a:ext cx="11631629" cy="53114"/>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Oval 13">
            <a:extLst>
              <a:ext uri="{FF2B5EF4-FFF2-40B4-BE49-F238E27FC236}">
                <a16:creationId xmlns:a16="http://schemas.microsoft.com/office/drawing/2014/main" id="{2FD56C86-F912-B8FF-6033-4D0A37E42AAE}"/>
              </a:ext>
            </a:extLst>
          </p:cNvPr>
          <p:cNvSpPr/>
          <p:nvPr/>
        </p:nvSpPr>
        <p:spPr>
          <a:xfrm>
            <a:off x="1180885" y="5539967"/>
            <a:ext cx="152400" cy="166302"/>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17">
            <a:extLst>
              <a:ext uri="{FF2B5EF4-FFF2-40B4-BE49-F238E27FC236}">
                <a16:creationId xmlns:a16="http://schemas.microsoft.com/office/drawing/2014/main" id="{13B8DAE1-B346-696E-3DE3-6FAA3B7E6721}"/>
              </a:ext>
            </a:extLst>
          </p:cNvPr>
          <p:cNvSpPr txBox="1"/>
          <p:nvPr/>
        </p:nvSpPr>
        <p:spPr>
          <a:xfrm>
            <a:off x="152185" y="6166962"/>
            <a:ext cx="2209800" cy="456535"/>
          </a:xfrm>
          <a:prstGeom prst="rect">
            <a:avLst/>
          </a:prstGeom>
        </p:spPr>
        <p:txBody>
          <a:bodyPr vert="horz" wrap="square" lIns="0" tIns="12700" rIns="0" bIns="0" rtlCol="0">
            <a:spAutoFit/>
          </a:bodyPr>
          <a:lstStyle/>
          <a:p>
            <a:pPr marL="12700" marR="5080" algn="ctr">
              <a:lnSpc>
                <a:spcPct val="100000"/>
              </a:lnSpc>
              <a:spcBef>
                <a:spcPts val="100"/>
              </a:spcBef>
            </a:pPr>
            <a:r>
              <a:rPr lang="en-US" sz="1400" dirty="0">
                <a:latin typeface="Ebrima"/>
                <a:cs typeface="Ebrima"/>
              </a:rPr>
              <a:t>Manufacturing</a:t>
            </a:r>
          </a:p>
          <a:p>
            <a:pPr marL="12700" marR="5080" algn="ctr">
              <a:lnSpc>
                <a:spcPct val="100000"/>
              </a:lnSpc>
              <a:spcBef>
                <a:spcPts val="100"/>
              </a:spcBef>
            </a:pPr>
            <a:r>
              <a:rPr lang="en-US" sz="1400" dirty="0">
                <a:latin typeface="Ebrima"/>
                <a:cs typeface="Ebrima"/>
              </a:rPr>
              <a:t> Personal Computers</a:t>
            </a:r>
            <a:endParaRPr sz="1400" dirty="0">
              <a:latin typeface="Ebrima"/>
              <a:cs typeface="Ebrima"/>
            </a:endParaRPr>
          </a:p>
        </p:txBody>
      </p:sp>
      <p:sp>
        <p:nvSpPr>
          <p:cNvPr id="16" name="Oval 15">
            <a:extLst>
              <a:ext uri="{FF2B5EF4-FFF2-40B4-BE49-F238E27FC236}">
                <a16:creationId xmlns:a16="http://schemas.microsoft.com/office/drawing/2014/main" id="{C159A2D6-B197-5DC3-A904-DBB9605A4084}"/>
              </a:ext>
            </a:extLst>
          </p:cNvPr>
          <p:cNvSpPr/>
          <p:nvPr/>
        </p:nvSpPr>
        <p:spPr>
          <a:xfrm>
            <a:off x="3238285" y="5551608"/>
            <a:ext cx="152400" cy="180208"/>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ject 19">
            <a:extLst>
              <a:ext uri="{FF2B5EF4-FFF2-40B4-BE49-F238E27FC236}">
                <a16:creationId xmlns:a16="http://schemas.microsoft.com/office/drawing/2014/main" id="{4AE79F2B-6975-E07A-513C-C65247F86C6F}"/>
              </a:ext>
            </a:extLst>
          </p:cNvPr>
          <p:cNvSpPr txBox="1"/>
          <p:nvPr/>
        </p:nvSpPr>
        <p:spPr>
          <a:xfrm>
            <a:off x="2492952" y="6161775"/>
            <a:ext cx="2209800" cy="456535"/>
          </a:xfrm>
          <a:prstGeom prst="rect">
            <a:avLst/>
          </a:prstGeom>
        </p:spPr>
        <p:txBody>
          <a:bodyPr vert="horz" wrap="square" lIns="0" tIns="12700" rIns="0" bIns="0" rtlCol="0">
            <a:spAutoFit/>
          </a:bodyPr>
          <a:lstStyle/>
          <a:p>
            <a:pPr marL="67310" marR="5080" indent="-55244">
              <a:lnSpc>
                <a:spcPct val="100000"/>
              </a:lnSpc>
              <a:spcBef>
                <a:spcPts val="100"/>
              </a:spcBef>
            </a:pPr>
            <a:r>
              <a:rPr lang="en-US" sz="1400" spc="-5" dirty="0">
                <a:latin typeface="Ebrima"/>
                <a:cs typeface="Ebrima"/>
              </a:rPr>
              <a:t>Distribution of </a:t>
            </a:r>
          </a:p>
          <a:p>
            <a:pPr marL="67310" marR="5080" indent="-55244">
              <a:lnSpc>
                <a:spcPct val="100000"/>
              </a:lnSpc>
              <a:spcBef>
                <a:spcPts val="100"/>
              </a:spcBef>
            </a:pPr>
            <a:r>
              <a:rPr lang="en-US" sz="1400" spc="-5" dirty="0">
                <a:latin typeface="Ebrima"/>
                <a:cs typeface="Ebrima"/>
              </a:rPr>
              <a:t>Networking Products</a:t>
            </a:r>
            <a:endParaRPr sz="1400" dirty="0">
              <a:latin typeface="Ebrima"/>
              <a:cs typeface="Ebrima"/>
            </a:endParaRPr>
          </a:p>
        </p:txBody>
      </p:sp>
      <p:sp>
        <p:nvSpPr>
          <p:cNvPr id="18" name="object 21">
            <a:extLst>
              <a:ext uri="{FF2B5EF4-FFF2-40B4-BE49-F238E27FC236}">
                <a16:creationId xmlns:a16="http://schemas.microsoft.com/office/drawing/2014/main" id="{0B7F6EA6-59C4-1C42-A3D0-5F22798985A0}"/>
              </a:ext>
            </a:extLst>
          </p:cNvPr>
          <p:cNvSpPr txBox="1"/>
          <p:nvPr/>
        </p:nvSpPr>
        <p:spPr>
          <a:xfrm>
            <a:off x="4325129" y="6151948"/>
            <a:ext cx="2209800" cy="444352"/>
          </a:xfrm>
          <a:prstGeom prst="rect">
            <a:avLst/>
          </a:prstGeom>
        </p:spPr>
        <p:txBody>
          <a:bodyPr vert="horz" wrap="square" lIns="0" tIns="13335" rIns="0" bIns="0" rtlCol="0">
            <a:spAutoFit/>
          </a:bodyPr>
          <a:lstStyle/>
          <a:p>
            <a:pPr marL="12700" marR="5080" algn="ctr">
              <a:lnSpc>
                <a:spcPct val="99800"/>
              </a:lnSpc>
              <a:spcBef>
                <a:spcPts val="105"/>
              </a:spcBef>
            </a:pPr>
            <a:r>
              <a:rPr lang="en-US" sz="1400" dirty="0">
                <a:latin typeface="Ebrima"/>
                <a:cs typeface="Ebrima"/>
              </a:rPr>
              <a:t>Manufacturing of Networking Products</a:t>
            </a:r>
            <a:endParaRPr sz="1400" dirty="0">
              <a:latin typeface="Ebrima"/>
              <a:cs typeface="Ebrima"/>
            </a:endParaRPr>
          </a:p>
        </p:txBody>
      </p:sp>
      <p:sp>
        <p:nvSpPr>
          <p:cNvPr id="19" name="Oval 18">
            <a:extLst>
              <a:ext uri="{FF2B5EF4-FFF2-40B4-BE49-F238E27FC236}">
                <a16:creationId xmlns:a16="http://schemas.microsoft.com/office/drawing/2014/main" id="{A441CAC3-360D-AD85-8EAF-257A17ABFEF7}"/>
              </a:ext>
            </a:extLst>
          </p:cNvPr>
          <p:cNvSpPr/>
          <p:nvPr/>
        </p:nvSpPr>
        <p:spPr>
          <a:xfrm>
            <a:off x="5295685" y="5539967"/>
            <a:ext cx="152400" cy="180208"/>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ject 18">
            <a:extLst>
              <a:ext uri="{FF2B5EF4-FFF2-40B4-BE49-F238E27FC236}">
                <a16:creationId xmlns:a16="http://schemas.microsoft.com/office/drawing/2014/main" id="{32E787F4-924B-72DB-6B4A-DB638AD42517}"/>
              </a:ext>
            </a:extLst>
          </p:cNvPr>
          <p:cNvSpPr txBox="1"/>
          <p:nvPr/>
        </p:nvSpPr>
        <p:spPr>
          <a:xfrm>
            <a:off x="6374181" y="6134566"/>
            <a:ext cx="1648079" cy="443711"/>
          </a:xfrm>
          <a:prstGeom prst="rect">
            <a:avLst/>
          </a:prstGeom>
        </p:spPr>
        <p:txBody>
          <a:bodyPr vert="horz" wrap="square" lIns="0" tIns="12700" rIns="0" bIns="0" rtlCol="0">
            <a:spAutoFit/>
          </a:bodyPr>
          <a:lstStyle/>
          <a:p>
            <a:pPr marL="12700" marR="5080" indent="635" algn="ctr">
              <a:lnSpc>
                <a:spcPct val="100000"/>
              </a:lnSpc>
              <a:spcBef>
                <a:spcPts val="100"/>
              </a:spcBef>
            </a:pPr>
            <a:r>
              <a:rPr lang="en-US" sz="1400" dirty="0">
                <a:latin typeface="Ebrima"/>
                <a:cs typeface="Ebrima"/>
              </a:rPr>
              <a:t>Manufacturing of Cabling Products</a:t>
            </a:r>
            <a:endParaRPr sz="1400" dirty="0">
              <a:latin typeface="Ebrima"/>
              <a:cs typeface="Ebrima"/>
            </a:endParaRPr>
          </a:p>
        </p:txBody>
      </p:sp>
      <p:sp>
        <p:nvSpPr>
          <p:cNvPr id="21" name="Oval 20">
            <a:extLst>
              <a:ext uri="{FF2B5EF4-FFF2-40B4-BE49-F238E27FC236}">
                <a16:creationId xmlns:a16="http://schemas.microsoft.com/office/drawing/2014/main" id="{9592C6A7-4BAE-4F60-62F8-8F42CB43A60E}"/>
              </a:ext>
            </a:extLst>
          </p:cNvPr>
          <p:cNvSpPr/>
          <p:nvPr/>
        </p:nvSpPr>
        <p:spPr>
          <a:xfrm>
            <a:off x="6895885" y="5524177"/>
            <a:ext cx="152400" cy="180208"/>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D928292-A2B9-47FA-A7D4-03F7DBCA739E}"/>
              </a:ext>
            </a:extLst>
          </p:cNvPr>
          <p:cNvSpPr/>
          <p:nvPr/>
        </p:nvSpPr>
        <p:spPr>
          <a:xfrm>
            <a:off x="8496085" y="5524125"/>
            <a:ext cx="152400" cy="180208"/>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ject 20">
            <a:extLst>
              <a:ext uri="{FF2B5EF4-FFF2-40B4-BE49-F238E27FC236}">
                <a16:creationId xmlns:a16="http://schemas.microsoft.com/office/drawing/2014/main" id="{DB50413B-0C77-9F4A-E6D0-4D8F1CB7DF07}"/>
              </a:ext>
            </a:extLst>
          </p:cNvPr>
          <p:cNvSpPr txBox="1"/>
          <p:nvPr/>
        </p:nvSpPr>
        <p:spPr>
          <a:xfrm>
            <a:off x="8174406" y="6129841"/>
            <a:ext cx="2057333" cy="443711"/>
          </a:xfrm>
          <a:prstGeom prst="rect">
            <a:avLst/>
          </a:prstGeom>
        </p:spPr>
        <p:txBody>
          <a:bodyPr vert="horz" wrap="square" lIns="0" tIns="12700" rIns="0" bIns="0" rtlCol="0">
            <a:spAutoFit/>
          </a:bodyPr>
          <a:lstStyle/>
          <a:p>
            <a:pPr marL="160020" marR="5080" indent="-147955">
              <a:lnSpc>
                <a:spcPct val="100000"/>
              </a:lnSpc>
              <a:spcBef>
                <a:spcPts val="100"/>
              </a:spcBef>
            </a:pPr>
            <a:r>
              <a:rPr lang="en-US" sz="1400" spc="-5" dirty="0">
                <a:latin typeface="Ebrima"/>
                <a:cs typeface="Ebrima"/>
              </a:rPr>
              <a:t>Joint ventures with International brands</a:t>
            </a:r>
            <a:endParaRPr sz="1400" dirty="0">
              <a:latin typeface="Ebrima"/>
              <a:cs typeface="Ebrima"/>
            </a:endParaRPr>
          </a:p>
        </p:txBody>
      </p:sp>
      <p:pic>
        <p:nvPicPr>
          <p:cNvPr id="24" name="Picture 23" descr="A red and black text&#10;&#10;Description automatically generated">
            <a:extLst>
              <a:ext uri="{FF2B5EF4-FFF2-40B4-BE49-F238E27FC236}">
                <a16:creationId xmlns:a16="http://schemas.microsoft.com/office/drawing/2014/main" id="{2C4B52F6-7F69-6E41-3BDF-F7DA26EA03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4356" y="5035915"/>
            <a:ext cx="1970729" cy="269333"/>
          </a:xfrm>
          <a:prstGeom prst="rect">
            <a:avLst/>
          </a:prstGeom>
        </p:spPr>
      </p:pic>
      <p:sp>
        <p:nvSpPr>
          <p:cNvPr id="25" name="Oval 24">
            <a:extLst>
              <a:ext uri="{FF2B5EF4-FFF2-40B4-BE49-F238E27FC236}">
                <a16:creationId xmlns:a16="http://schemas.microsoft.com/office/drawing/2014/main" id="{5996094D-4256-EA4A-FA28-109FDF3BC29B}"/>
              </a:ext>
            </a:extLst>
          </p:cNvPr>
          <p:cNvSpPr/>
          <p:nvPr/>
        </p:nvSpPr>
        <p:spPr>
          <a:xfrm>
            <a:off x="10932107" y="5551608"/>
            <a:ext cx="152400" cy="180208"/>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ject 20">
            <a:extLst>
              <a:ext uri="{FF2B5EF4-FFF2-40B4-BE49-F238E27FC236}">
                <a16:creationId xmlns:a16="http://schemas.microsoft.com/office/drawing/2014/main" id="{2DF78B85-4F2B-31FF-3BF9-FB39EE88D0FC}"/>
              </a:ext>
            </a:extLst>
          </p:cNvPr>
          <p:cNvSpPr txBox="1"/>
          <p:nvPr/>
        </p:nvSpPr>
        <p:spPr>
          <a:xfrm>
            <a:off x="10387359" y="6102755"/>
            <a:ext cx="1931150" cy="228268"/>
          </a:xfrm>
          <a:prstGeom prst="rect">
            <a:avLst/>
          </a:prstGeom>
        </p:spPr>
        <p:txBody>
          <a:bodyPr vert="horz" wrap="square" lIns="0" tIns="12700" rIns="0" bIns="0" rtlCol="0">
            <a:spAutoFit/>
          </a:bodyPr>
          <a:lstStyle/>
          <a:p>
            <a:pPr marL="160020" marR="5080" indent="-147955">
              <a:lnSpc>
                <a:spcPct val="100000"/>
              </a:lnSpc>
              <a:spcBef>
                <a:spcPts val="100"/>
              </a:spcBef>
            </a:pPr>
            <a:r>
              <a:rPr lang="en-US" sz="1400" dirty="0">
                <a:latin typeface="Ebrima"/>
                <a:cs typeface="Ebrima"/>
              </a:rPr>
              <a:t>Launched DIGISOL</a:t>
            </a:r>
            <a:endParaRPr sz="1400" dirty="0">
              <a:latin typeface="Ebrima"/>
              <a:cs typeface="Ebrima"/>
            </a:endParaRPr>
          </a:p>
        </p:txBody>
      </p:sp>
      <p:pic>
        <p:nvPicPr>
          <p:cNvPr id="27" name="Picture 26" descr="A grey icon of a machine&#10;&#10;Description automatically generated">
            <a:extLst>
              <a:ext uri="{FF2B5EF4-FFF2-40B4-BE49-F238E27FC236}">
                <a16:creationId xmlns:a16="http://schemas.microsoft.com/office/drawing/2014/main" id="{D15B8161-1D06-CC77-746B-4A146640C9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934" y="4726228"/>
            <a:ext cx="794469" cy="737539"/>
          </a:xfrm>
          <a:prstGeom prst="rect">
            <a:avLst/>
          </a:prstGeom>
        </p:spPr>
      </p:pic>
      <p:pic>
        <p:nvPicPr>
          <p:cNvPr id="28" name="Picture 27" descr="A grey box with circles and dots&#10;&#10;Description automatically generated">
            <a:extLst>
              <a:ext uri="{FF2B5EF4-FFF2-40B4-BE49-F238E27FC236}">
                <a16:creationId xmlns:a16="http://schemas.microsoft.com/office/drawing/2014/main" id="{B129A99C-ED32-9E57-512F-6000F7A295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0149" y="4679557"/>
            <a:ext cx="756272" cy="756272"/>
          </a:xfrm>
          <a:prstGeom prst="rect">
            <a:avLst/>
          </a:prstGeom>
        </p:spPr>
      </p:pic>
      <p:pic>
        <p:nvPicPr>
          <p:cNvPr id="29" name="Picture 28" descr="A grey and black logo&#10;&#10;Description automatically generated">
            <a:extLst>
              <a:ext uri="{FF2B5EF4-FFF2-40B4-BE49-F238E27FC236}">
                <a16:creationId xmlns:a16="http://schemas.microsoft.com/office/drawing/2014/main" id="{7E0C5C43-3471-4DB5-BED6-FCF82306D4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79038" y="4728943"/>
            <a:ext cx="697420" cy="629421"/>
          </a:xfrm>
          <a:prstGeom prst="rect">
            <a:avLst/>
          </a:prstGeom>
        </p:spPr>
      </p:pic>
      <p:pic>
        <p:nvPicPr>
          <p:cNvPr id="30" name="Picture 29" descr="A grey and black logo&#10;&#10;Description automatically generated">
            <a:extLst>
              <a:ext uri="{FF2B5EF4-FFF2-40B4-BE49-F238E27FC236}">
                <a16:creationId xmlns:a16="http://schemas.microsoft.com/office/drawing/2014/main" id="{A62B348A-1E7E-E2E7-ABCD-6F65AB8355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3827" y="4699887"/>
            <a:ext cx="697420" cy="711191"/>
          </a:xfrm>
          <a:prstGeom prst="rect">
            <a:avLst/>
          </a:prstGeom>
        </p:spPr>
      </p:pic>
      <p:pic>
        <p:nvPicPr>
          <p:cNvPr id="31" name="Picture 30" descr="A logo of a globe&#10;&#10;Description automatically generated">
            <a:extLst>
              <a:ext uri="{FF2B5EF4-FFF2-40B4-BE49-F238E27FC236}">
                <a16:creationId xmlns:a16="http://schemas.microsoft.com/office/drawing/2014/main" id="{1D1DECA0-A8C2-C8A9-C57F-6C1D70FFE6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7948" y="4836010"/>
            <a:ext cx="888857" cy="581433"/>
          </a:xfrm>
          <a:prstGeom prst="rect">
            <a:avLst/>
          </a:prstGeom>
        </p:spPr>
      </p:pic>
      <p:sp>
        <p:nvSpPr>
          <p:cNvPr id="32" name="TextBox 31">
            <a:extLst>
              <a:ext uri="{FF2B5EF4-FFF2-40B4-BE49-F238E27FC236}">
                <a16:creationId xmlns:a16="http://schemas.microsoft.com/office/drawing/2014/main" id="{7E1E2007-9E5E-6AA3-B2CE-37BACEFC9D36}"/>
              </a:ext>
            </a:extLst>
          </p:cNvPr>
          <p:cNvSpPr txBox="1"/>
          <p:nvPr/>
        </p:nvSpPr>
        <p:spPr>
          <a:xfrm>
            <a:off x="979658" y="5770948"/>
            <a:ext cx="1800225" cy="381000"/>
          </a:xfrm>
          <a:prstGeom prst="rect">
            <a:avLst/>
          </a:prstGeom>
          <a:noFill/>
        </p:spPr>
        <p:txBody>
          <a:bodyPr wrap="square" rtlCol="0">
            <a:spAutoFit/>
          </a:bodyPr>
          <a:lstStyle/>
          <a:p>
            <a:r>
              <a:rPr lang="en-US" b="1" dirty="0">
                <a:solidFill>
                  <a:srgbClr val="C00000"/>
                </a:solidFill>
              </a:rPr>
              <a:t>1986</a:t>
            </a:r>
          </a:p>
        </p:txBody>
      </p:sp>
      <p:sp>
        <p:nvSpPr>
          <p:cNvPr id="33" name="TextBox 32">
            <a:extLst>
              <a:ext uri="{FF2B5EF4-FFF2-40B4-BE49-F238E27FC236}">
                <a16:creationId xmlns:a16="http://schemas.microsoft.com/office/drawing/2014/main" id="{391CBA9C-43C8-7F13-4F9A-6FF9DF4EE609}"/>
              </a:ext>
            </a:extLst>
          </p:cNvPr>
          <p:cNvSpPr txBox="1"/>
          <p:nvPr/>
        </p:nvSpPr>
        <p:spPr>
          <a:xfrm>
            <a:off x="2896541" y="5775631"/>
            <a:ext cx="1800225" cy="381000"/>
          </a:xfrm>
          <a:prstGeom prst="rect">
            <a:avLst/>
          </a:prstGeom>
          <a:noFill/>
        </p:spPr>
        <p:txBody>
          <a:bodyPr wrap="square" rtlCol="0">
            <a:spAutoFit/>
          </a:bodyPr>
          <a:lstStyle/>
          <a:p>
            <a:r>
              <a:rPr lang="en-US" b="1" dirty="0">
                <a:solidFill>
                  <a:srgbClr val="C00000"/>
                </a:solidFill>
              </a:rPr>
              <a:t>1990</a:t>
            </a:r>
          </a:p>
        </p:txBody>
      </p:sp>
      <p:sp>
        <p:nvSpPr>
          <p:cNvPr id="34" name="TextBox 33">
            <a:extLst>
              <a:ext uri="{FF2B5EF4-FFF2-40B4-BE49-F238E27FC236}">
                <a16:creationId xmlns:a16="http://schemas.microsoft.com/office/drawing/2014/main" id="{EFDD5954-2179-E05A-E37D-0B95FA80E834}"/>
              </a:ext>
            </a:extLst>
          </p:cNvPr>
          <p:cNvSpPr txBox="1"/>
          <p:nvPr/>
        </p:nvSpPr>
        <p:spPr>
          <a:xfrm>
            <a:off x="4998088" y="5771760"/>
            <a:ext cx="1800225" cy="381000"/>
          </a:xfrm>
          <a:prstGeom prst="rect">
            <a:avLst/>
          </a:prstGeom>
          <a:noFill/>
        </p:spPr>
        <p:txBody>
          <a:bodyPr wrap="square" rtlCol="0">
            <a:spAutoFit/>
          </a:bodyPr>
          <a:lstStyle/>
          <a:p>
            <a:r>
              <a:rPr lang="en-US" b="1" dirty="0">
                <a:solidFill>
                  <a:srgbClr val="C00000"/>
                </a:solidFill>
              </a:rPr>
              <a:t>1993</a:t>
            </a:r>
          </a:p>
        </p:txBody>
      </p:sp>
      <p:sp>
        <p:nvSpPr>
          <p:cNvPr id="35" name="TextBox 34">
            <a:extLst>
              <a:ext uri="{FF2B5EF4-FFF2-40B4-BE49-F238E27FC236}">
                <a16:creationId xmlns:a16="http://schemas.microsoft.com/office/drawing/2014/main" id="{313CA194-588C-10E3-A0D5-36FB07CDDF60}"/>
              </a:ext>
            </a:extLst>
          </p:cNvPr>
          <p:cNvSpPr txBox="1"/>
          <p:nvPr/>
        </p:nvSpPr>
        <p:spPr>
          <a:xfrm>
            <a:off x="6659910" y="5754191"/>
            <a:ext cx="1800225" cy="381000"/>
          </a:xfrm>
          <a:prstGeom prst="rect">
            <a:avLst/>
          </a:prstGeom>
          <a:noFill/>
        </p:spPr>
        <p:txBody>
          <a:bodyPr wrap="square" rtlCol="0">
            <a:spAutoFit/>
          </a:bodyPr>
          <a:lstStyle/>
          <a:p>
            <a:r>
              <a:rPr lang="en-US" b="1" dirty="0">
                <a:solidFill>
                  <a:srgbClr val="C00000"/>
                </a:solidFill>
              </a:rPr>
              <a:t>1997</a:t>
            </a:r>
          </a:p>
        </p:txBody>
      </p:sp>
      <p:sp>
        <p:nvSpPr>
          <p:cNvPr id="36" name="TextBox 35">
            <a:extLst>
              <a:ext uri="{FF2B5EF4-FFF2-40B4-BE49-F238E27FC236}">
                <a16:creationId xmlns:a16="http://schemas.microsoft.com/office/drawing/2014/main" id="{F38EEB26-43D1-F765-566A-54F0A0983E8F}"/>
              </a:ext>
            </a:extLst>
          </p:cNvPr>
          <p:cNvSpPr txBox="1"/>
          <p:nvPr/>
        </p:nvSpPr>
        <p:spPr>
          <a:xfrm>
            <a:off x="8241386" y="5718903"/>
            <a:ext cx="1800225" cy="381000"/>
          </a:xfrm>
          <a:prstGeom prst="rect">
            <a:avLst/>
          </a:prstGeom>
          <a:noFill/>
        </p:spPr>
        <p:txBody>
          <a:bodyPr wrap="square" rtlCol="0">
            <a:spAutoFit/>
          </a:bodyPr>
          <a:lstStyle/>
          <a:p>
            <a:r>
              <a:rPr lang="en-US" b="1" dirty="0">
                <a:solidFill>
                  <a:srgbClr val="C00000"/>
                </a:solidFill>
              </a:rPr>
              <a:t> 2000</a:t>
            </a:r>
          </a:p>
        </p:txBody>
      </p:sp>
      <p:sp>
        <p:nvSpPr>
          <p:cNvPr id="37" name="TextBox 36">
            <a:extLst>
              <a:ext uri="{FF2B5EF4-FFF2-40B4-BE49-F238E27FC236}">
                <a16:creationId xmlns:a16="http://schemas.microsoft.com/office/drawing/2014/main" id="{72BBA7D2-D586-96EB-468F-120CF059EA12}"/>
              </a:ext>
            </a:extLst>
          </p:cNvPr>
          <p:cNvSpPr txBox="1"/>
          <p:nvPr/>
        </p:nvSpPr>
        <p:spPr>
          <a:xfrm>
            <a:off x="10673119" y="5709378"/>
            <a:ext cx="1800225" cy="381000"/>
          </a:xfrm>
          <a:prstGeom prst="rect">
            <a:avLst/>
          </a:prstGeom>
          <a:noFill/>
        </p:spPr>
        <p:txBody>
          <a:bodyPr wrap="square" rtlCol="0">
            <a:spAutoFit/>
          </a:bodyPr>
          <a:lstStyle/>
          <a:p>
            <a:r>
              <a:rPr lang="en-US" b="1" dirty="0">
                <a:solidFill>
                  <a:srgbClr val="C00000"/>
                </a:solidFill>
              </a:rPr>
              <a:t>2009</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5E552F10-F524-CBC6-35AF-2D23A677F336}"/>
              </a:ext>
            </a:extLst>
          </p:cNvPr>
          <p:cNvSpPr>
            <a:spLocks noChangeArrowheads="1"/>
          </p:cNvSpPr>
          <p:nvPr/>
        </p:nvSpPr>
        <p:spPr bwMode="auto">
          <a:xfrm>
            <a:off x="2238232" y="3556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5">
            <a:extLst>
              <a:ext uri="{FF2B5EF4-FFF2-40B4-BE49-F238E27FC236}">
                <a16:creationId xmlns:a16="http://schemas.microsoft.com/office/drawing/2014/main" id="{0E3CA84A-F3DE-7817-58FF-2F287E8B4EB3}"/>
              </a:ext>
            </a:extLst>
          </p:cNvPr>
          <p:cNvSpPr>
            <a:spLocks noChangeArrowheads="1"/>
          </p:cNvSpPr>
          <p:nvPr/>
        </p:nvSpPr>
        <p:spPr bwMode="auto">
          <a:xfrm>
            <a:off x="2238232" y="5004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18" name="TextBox 17">
            <a:extLst>
              <a:ext uri="{FF2B5EF4-FFF2-40B4-BE49-F238E27FC236}">
                <a16:creationId xmlns:a16="http://schemas.microsoft.com/office/drawing/2014/main" id="{0470A995-5DA1-0AEA-B00B-A57CAF2EAF49}"/>
              </a:ext>
            </a:extLst>
          </p:cNvPr>
          <p:cNvSpPr txBox="1"/>
          <p:nvPr/>
        </p:nvSpPr>
        <p:spPr>
          <a:xfrm>
            <a:off x="4923453" y="1204871"/>
            <a:ext cx="6367523" cy="3293209"/>
          </a:xfrm>
          <a:prstGeom prst="rect">
            <a:avLst/>
          </a:prstGeom>
          <a:noFill/>
        </p:spPr>
        <p:txBody>
          <a:bodyPr wrap="square" anchor="ctr">
            <a:spAutoFit/>
          </a:bodyPr>
          <a:lstStyle/>
          <a:p>
            <a:pPr marL="285750" indent="-285750" algn="just">
              <a:buFont typeface="Arial" panose="020B0604020202020204" pitchFamily="34" charset="0"/>
              <a:buChar char="•"/>
            </a:pPr>
            <a:r>
              <a:rPr lang="en-US" sz="1600" dirty="0" err="1"/>
              <a:t>Digisol</a:t>
            </a:r>
            <a:r>
              <a:rPr lang="en-US" sz="1600" dirty="0"/>
              <a:t> Cash Karo is a Loyalty Program designed to reward the loyal customers of </a:t>
            </a:r>
            <a:r>
              <a:rPr lang="en-US" sz="1600" dirty="0" err="1"/>
              <a:t>Digisol</a:t>
            </a:r>
            <a:r>
              <a:rPr lang="en-US" sz="1600" dirty="0"/>
              <a:t> from the Indian Electrician &amp; Retailer community.</a:t>
            </a:r>
          </a:p>
          <a:p>
            <a:pPr algn="just"/>
            <a:endParaRPr lang="en-US" sz="1600" dirty="0"/>
          </a:p>
          <a:p>
            <a:pPr marL="285750" indent="-285750" algn="just">
              <a:buFont typeface="Arial" panose="020B0604020202020204" pitchFamily="34" charset="0"/>
              <a:buChar char="•"/>
            </a:pPr>
            <a:r>
              <a:rPr lang="en-US" sz="1600" dirty="0"/>
              <a:t>It's a platform that helps Electricians &amp; Retailers to win cash back and here's how- Electricians and Retailers can download the app, scan the QR Code available on the product package and collect points. </a:t>
            </a:r>
          </a:p>
          <a:p>
            <a:pPr algn="just"/>
            <a:endParaRPr lang="en-US" sz="1600" dirty="0"/>
          </a:p>
          <a:p>
            <a:pPr marL="285750" indent="-285750" algn="just">
              <a:buFont typeface="Arial" panose="020B0604020202020204" pitchFamily="34" charset="0"/>
              <a:buChar char="•"/>
            </a:pPr>
            <a:r>
              <a:rPr lang="en-US" sz="1600" dirty="0"/>
              <a:t>These points are further converted into cash and are transferred to the electrician's bank account. Additionally, electricians can available the bonus points, schemes and offers introduced by </a:t>
            </a:r>
            <a:r>
              <a:rPr lang="en-US" sz="1600" dirty="0" err="1"/>
              <a:t>Digisol</a:t>
            </a:r>
            <a:r>
              <a:rPr lang="en-US" sz="1600" dirty="0"/>
              <a:t> from time to time! </a:t>
            </a:r>
            <a:endParaRPr lang="en-IN" sz="1600" dirty="0"/>
          </a:p>
        </p:txBody>
      </p:sp>
      <p:sp>
        <p:nvSpPr>
          <p:cNvPr id="4" name="Title 1">
            <a:extLst>
              <a:ext uri="{FF2B5EF4-FFF2-40B4-BE49-F238E27FC236}">
                <a16:creationId xmlns:a16="http://schemas.microsoft.com/office/drawing/2014/main" id="{4C26C91E-90BA-0678-D034-C5F36F4EB392}"/>
              </a:ext>
            </a:extLst>
          </p:cNvPr>
          <p:cNvSpPr txBox="1">
            <a:spLocks/>
          </p:cNvSpPr>
          <p:nvPr/>
        </p:nvSpPr>
        <p:spPr>
          <a:xfrm>
            <a:off x="453789" y="543768"/>
            <a:ext cx="3970685" cy="69008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IN" sz="3200" b="1" cap="all" dirty="0">
                <a:solidFill>
                  <a:srgbClr val="C00000"/>
                </a:solidFill>
                <a:latin typeface="Eurostile LT Std Bold" panose="020B0804020202050204" pitchFamily="34" charset="0"/>
              </a:rPr>
              <a:t>Value Addition</a:t>
            </a:r>
          </a:p>
        </p:txBody>
      </p:sp>
      <p:pic>
        <p:nvPicPr>
          <p:cNvPr id="5" name="Graphic 4">
            <a:extLst>
              <a:ext uri="{FF2B5EF4-FFF2-40B4-BE49-F238E27FC236}">
                <a16:creationId xmlns:a16="http://schemas.microsoft.com/office/drawing/2014/main" id="{486C8436-DEFA-9B34-9213-920FBE99CED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77025" y="144764"/>
            <a:ext cx="3837950" cy="1116709"/>
          </a:xfrm>
          <a:prstGeom prst="rect">
            <a:avLst/>
          </a:prstGeom>
        </p:spPr>
      </p:pic>
      <p:pic>
        <p:nvPicPr>
          <p:cNvPr id="15" name="Picture 14" descr="A picture containing text, sign, stop, vector graphics&#10;&#10;Description automatically generated">
            <a:extLst>
              <a:ext uri="{FF2B5EF4-FFF2-40B4-BE49-F238E27FC236}">
                <a16:creationId xmlns:a16="http://schemas.microsoft.com/office/drawing/2014/main" id="{2A76C994-5F5F-21C0-4ABF-B6FE12DF8D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9253" y="2098709"/>
            <a:ext cx="1813320" cy="2240276"/>
          </a:xfrm>
          <a:prstGeom prst="rect">
            <a:avLst/>
          </a:prstGeom>
        </p:spPr>
      </p:pic>
      <p:pic>
        <p:nvPicPr>
          <p:cNvPr id="20" name="Picture 19" descr="Text&#10;&#10;Description automatically generated">
            <a:extLst>
              <a:ext uri="{FF2B5EF4-FFF2-40B4-BE49-F238E27FC236}">
                <a16:creationId xmlns:a16="http://schemas.microsoft.com/office/drawing/2014/main" id="{D1D787C3-E214-3E63-9652-603AE30C70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0537" y="4827951"/>
            <a:ext cx="5566997" cy="1460472"/>
          </a:xfrm>
          <a:prstGeom prst="rect">
            <a:avLst/>
          </a:prstGeom>
        </p:spPr>
      </p:pic>
      <p:pic>
        <p:nvPicPr>
          <p:cNvPr id="2" name="Picture 1" descr="Logo&#10;&#10;Description automatically generated">
            <a:extLst>
              <a:ext uri="{FF2B5EF4-FFF2-40B4-BE49-F238E27FC236}">
                <a16:creationId xmlns:a16="http://schemas.microsoft.com/office/drawing/2014/main" id="{7F3E63E6-1BFC-57E0-2FE6-7F572C2F87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3" name="Rectangle 2">
            <a:extLst>
              <a:ext uri="{FF2B5EF4-FFF2-40B4-BE49-F238E27FC236}">
                <a16:creationId xmlns:a16="http://schemas.microsoft.com/office/drawing/2014/main" id="{633F895A-7C52-6885-531F-C9368F7359D1}"/>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bject 3">
            <a:extLst>
              <a:ext uri="{FF2B5EF4-FFF2-40B4-BE49-F238E27FC236}">
                <a16:creationId xmlns:a16="http://schemas.microsoft.com/office/drawing/2014/main" id="{3C063AFD-50ED-C626-E0BA-7E3368B704BE}"/>
              </a:ext>
            </a:extLst>
          </p:cNvPr>
          <p:cNvSpPr txBox="1"/>
          <p:nvPr/>
        </p:nvSpPr>
        <p:spPr>
          <a:xfrm>
            <a:off x="893331" y="4631496"/>
            <a:ext cx="3860800" cy="764540"/>
          </a:xfrm>
          <a:prstGeom prst="rect">
            <a:avLst/>
          </a:prstGeom>
        </p:spPr>
        <p:txBody>
          <a:bodyPr vert="horz" wrap="square" lIns="0" tIns="107314" rIns="0" bIns="0" rtlCol="0">
            <a:spAutoFit/>
          </a:bodyPr>
          <a:lstStyle/>
          <a:p>
            <a:pPr marL="12700">
              <a:lnSpc>
                <a:spcPct val="100000"/>
              </a:lnSpc>
              <a:spcBef>
                <a:spcPts val="844"/>
              </a:spcBef>
            </a:pPr>
            <a:r>
              <a:rPr sz="1800" b="1" spc="-5" dirty="0">
                <a:latin typeface="Calibri"/>
                <a:cs typeface="Calibri"/>
              </a:rPr>
              <a:t>DIGISOL </a:t>
            </a:r>
            <a:r>
              <a:rPr sz="1800" b="1" spc="-10" dirty="0">
                <a:latin typeface="Calibri"/>
                <a:cs typeface="Calibri"/>
              </a:rPr>
              <a:t>CASH</a:t>
            </a:r>
            <a:r>
              <a:rPr sz="1800" b="1" spc="10" dirty="0">
                <a:latin typeface="Calibri"/>
                <a:cs typeface="Calibri"/>
              </a:rPr>
              <a:t> </a:t>
            </a:r>
            <a:r>
              <a:rPr sz="1800" b="1" spc="-15" dirty="0">
                <a:latin typeface="Calibri"/>
                <a:cs typeface="Calibri"/>
              </a:rPr>
              <a:t>KARO</a:t>
            </a:r>
            <a:r>
              <a:rPr sz="1800" b="1" spc="-10" dirty="0">
                <a:latin typeface="Calibri"/>
                <a:cs typeface="Calibri"/>
              </a:rPr>
              <a:t> </a:t>
            </a:r>
            <a:r>
              <a:rPr sz="1800" b="1" spc="-55" dirty="0">
                <a:latin typeface="Calibri"/>
                <a:cs typeface="Calibri"/>
              </a:rPr>
              <a:t>LOYALTY</a:t>
            </a:r>
            <a:r>
              <a:rPr sz="1800" b="1" spc="-35" dirty="0">
                <a:latin typeface="Calibri"/>
                <a:cs typeface="Calibri"/>
              </a:rPr>
              <a:t> </a:t>
            </a:r>
            <a:r>
              <a:rPr sz="1800" b="1" spc="-10" dirty="0">
                <a:latin typeface="Calibri"/>
                <a:cs typeface="Calibri"/>
              </a:rPr>
              <a:t>PROGRAM</a:t>
            </a:r>
            <a:endParaRPr sz="1800" dirty="0">
              <a:latin typeface="Calibri"/>
              <a:cs typeface="Calibri"/>
            </a:endParaRPr>
          </a:p>
          <a:p>
            <a:pPr marL="340360">
              <a:lnSpc>
                <a:spcPct val="100000"/>
              </a:lnSpc>
              <a:spcBef>
                <a:spcPts val="750"/>
              </a:spcBef>
            </a:pPr>
            <a:r>
              <a:rPr sz="1800" u="heavy" spc="-10" dirty="0">
                <a:solidFill>
                  <a:srgbClr val="0462C1"/>
                </a:solidFill>
                <a:uFill>
                  <a:solidFill>
                    <a:srgbClr val="0462C1"/>
                  </a:solidFill>
                </a:uFill>
                <a:latin typeface="Calibri"/>
                <a:cs typeface="Calibri"/>
                <a:hlinkClick r:id="rId7"/>
              </a:rPr>
              <a:t>https://cashkaro.digisol.com/</a:t>
            </a:r>
            <a:endParaRPr sz="1800" dirty="0">
              <a:latin typeface="Calibri"/>
              <a:cs typeface="Calibri"/>
            </a:endParaRPr>
          </a:p>
        </p:txBody>
      </p:sp>
    </p:spTree>
    <p:extLst>
      <p:ext uri="{BB962C8B-B14F-4D97-AF65-F5344CB8AC3E}">
        <p14:creationId xmlns:p14="http://schemas.microsoft.com/office/powerpoint/2010/main" val="3422414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56" y="228600"/>
            <a:ext cx="12192000" cy="6855459"/>
            <a:chOff x="0" y="0"/>
            <a:chExt cx="12192000" cy="6855459"/>
          </a:xfrm>
        </p:grpSpPr>
        <p:pic>
          <p:nvPicPr>
            <p:cNvPr id="3" name="object 3"/>
            <p:cNvPicPr/>
            <p:nvPr/>
          </p:nvPicPr>
          <p:blipFill>
            <a:blip r:embed="rId2" cstate="print"/>
            <a:stretch>
              <a:fillRect/>
            </a:stretch>
          </p:blipFill>
          <p:spPr>
            <a:xfrm>
              <a:off x="0" y="0"/>
              <a:ext cx="12192000" cy="6854950"/>
            </a:xfrm>
            <a:prstGeom prst="rect">
              <a:avLst/>
            </a:prstGeom>
          </p:spPr>
        </p:pic>
        <p:sp>
          <p:nvSpPr>
            <p:cNvPr id="4" name="object 4"/>
            <p:cNvSpPr/>
            <p:nvPr/>
          </p:nvSpPr>
          <p:spPr>
            <a:xfrm>
              <a:off x="10503407" y="2770632"/>
              <a:ext cx="448309" cy="963294"/>
            </a:xfrm>
            <a:custGeom>
              <a:avLst/>
              <a:gdLst/>
              <a:ahLst/>
              <a:cxnLst/>
              <a:rect l="l" t="t" r="r" b="b"/>
              <a:pathLst>
                <a:path w="448309" h="963295">
                  <a:moveTo>
                    <a:pt x="448055" y="0"/>
                  </a:moveTo>
                  <a:lnTo>
                    <a:pt x="0" y="0"/>
                  </a:lnTo>
                  <a:lnTo>
                    <a:pt x="0" y="963168"/>
                  </a:lnTo>
                  <a:lnTo>
                    <a:pt x="448055" y="963168"/>
                  </a:lnTo>
                  <a:lnTo>
                    <a:pt x="448055" y="0"/>
                  </a:lnTo>
                  <a:close/>
                </a:path>
              </a:pathLst>
            </a:custGeom>
            <a:solidFill>
              <a:srgbClr val="0D0D0D"/>
            </a:solidFill>
          </p:spPr>
          <p:txBody>
            <a:bodyPr wrap="square" lIns="0" tIns="0" rIns="0" bIns="0" rtlCol="0"/>
            <a:lstStyle/>
            <a:p>
              <a:endParaRPr/>
            </a:p>
          </p:txBody>
        </p:sp>
        <p:sp>
          <p:nvSpPr>
            <p:cNvPr id="5" name="object 5"/>
            <p:cNvSpPr/>
            <p:nvPr/>
          </p:nvSpPr>
          <p:spPr>
            <a:xfrm>
              <a:off x="7269480" y="740663"/>
              <a:ext cx="966469" cy="963294"/>
            </a:xfrm>
            <a:custGeom>
              <a:avLst/>
              <a:gdLst/>
              <a:ahLst/>
              <a:cxnLst/>
              <a:rect l="l" t="t" r="r" b="b"/>
              <a:pathLst>
                <a:path w="966470" h="963294">
                  <a:moveTo>
                    <a:pt x="966216" y="0"/>
                  </a:moveTo>
                  <a:lnTo>
                    <a:pt x="0" y="0"/>
                  </a:lnTo>
                  <a:lnTo>
                    <a:pt x="0" y="963167"/>
                  </a:lnTo>
                  <a:lnTo>
                    <a:pt x="966216" y="963167"/>
                  </a:lnTo>
                  <a:lnTo>
                    <a:pt x="966216" y="0"/>
                  </a:lnTo>
                  <a:close/>
                </a:path>
              </a:pathLst>
            </a:custGeom>
            <a:solidFill>
              <a:srgbClr val="D9D9D9"/>
            </a:solidFill>
          </p:spPr>
          <p:txBody>
            <a:bodyPr wrap="square" lIns="0" tIns="0" rIns="0" bIns="0" rtlCol="0"/>
            <a:lstStyle/>
            <a:p>
              <a:endParaRPr/>
            </a:p>
          </p:txBody>
        </p:sp>
        <p:pic>
          <p:nvPicPr>
            <p:cNvPr id="6" name="object 6"/>
            <p:cNvPicPr/>
            <p:nvPr/>
          </p:nvPicPr>
          <p:blipFill>
            <a:blip r:embed="rId3" cstate="print"/>
            <a:stretch>
              <a:fillRect/>
            </a:stretch>
          </p:blipFill>
          <p:spPr>
            <a:xfrm>
              <a:off x="7583423" y="1082039"/>
              <a:ext cx="3593591" cy="2404872"/>
            </a:xfrm>
            <a:prstGeom prst="rect">
              <a:avLst/>
            </a:prstGeom>
          </p:spPr>
        </p:pic>
      </p:grpSp>
      <p:grpSp>
        <p:nvGrpSpPr>
          <p:cNvPr id="8" name="object 8"/>
          <p:cNvGrpSpPr/>
          <p:nvPr/>
        </p:nvGrpSpPr>
        <p:grpSpPr>
          <a:xfrm>
            <a:off x="0" y="1856357"/>
            <a:ext cx="12192000" cy="4419600"/>
            <a:chOff x="0" y="1798320"/>
            <a:chExt cx="12192000" cy="4419600"/>
          </a:xfrm>
        </p:grpSpPr>
        <p:sp>
          <p:nvSpPr>
            <p:cNvPr id="9" name="object 9"/>
            <p:cNvSpPr/>
            <p:nvPr/>
          </p:nvSpPr>
          <p:spPr>
            <a:xfrm>
              <a:off x="0" y="2109216"/>
              <a:ext cx="475615" cy="2642870"/>
            </a:xfrm>
            <a:custGeom>
              <a:avLst/>
              <a:gdLst/>
              <a:ahLst/>
              <a:cxnLst/>
              <a:rect l="l" t="t" r="r" b="b"/>
              <a:pathLst>
                <a:path w="475615" h="2642870">
                  <a:moveTo>
                    <a:pt x="475488" y="0"/>
                  </a:moveTo>
                  <a:lnTo>
                    <a:pt x="0" y="0"/>
                  </a:lnTo>
                  <a:lnTo>
                    <a:pt x="0" y="2642616"/>
                  </a:lnTo>
                  <a:lnTo>
                    <a:pt x="475488" y="2642616"/>
                  </a:lnTo>
                  <a:lnTo>
                    <a:pt x="475488" y="0"/>
                  </a:lnTo>
                  <a:close/>
                </a:path>
              </a:pathLst>
            </a:custGeom>
            <a:solidFill>
              <a:srgbClr val="D9D9D9"/>
            </a:solidFill>
          </p:spPr>
          <p:txBody>
            <a:bodyPr wrap="square" lIns="0" tIns="0" rIns="0" bIns="0" rtlCol="0"/>
            <a:lstStyle/>
            <a:p>
              <a:endParaRPr/>
            </a:p>
          </p:txBody>
        </p:sp>
        <p:pic>
          <p:nvPicPr>
            <p:cNvPr id="10" name="object 10"/>
            <p:cNvPicPr/>
            <p:nvPr/>
          </p:nvPicPr>
          <p:blipFill>
            <a:blip r:embed="rId4" cstate="print"/>
            <a:stretch>
              <a:fillRect/>
            </a:stretch>
          </p:blipFill>
          <p:spPr>
            <a:xfrm>
              <a:off x="5327903" y="2974848"/>
              <a:ext cx="3389376" cy="2124456"/>
            </a:xfrm>
            <a:prstGeom prst="rect">
              <a:avLst/>
            </a:prstGeom>
          </p:spPr>
        </p:pic>
        <p:sp>
          <p:nvSpPr>
            <p:cNvPr id="11" name="object 11"/>
            <p:cNvSpPr/>
            <p:nvPr/>
          </p:nvSpPr>
          <p:spPr>
            <a:xfrm>
              <a:off x="9381743" y="4776216"/>
              <a:ext cx="2810510" cy="1442085"/>
            </a:xfrm>
            <a:custGeom>
              <a:avLst/>
              <a:gdLst/>
              <a:ahLst/>
              <a:cxnLst/>
              <a:rect l="l" t="t" r="r" b="b"/>
              <a:pathLst>
                <a:path w="2810509" h="1442085">
                  <a:moveTo>
                    <a:pt x="2810255" y="0"/>
                  </a:moveTo>
                  <a:lnTo>
                    <a:pt x="0" y="0"/>
                  </a:lnTo>
                  <a:lnTo>
                    <a:pt x="0" y="1441703"/>
                  </a:lnTo>
                  <a:lnTo>
                    <a:pt x="2810255" y="1441703"/>
                  </a:lnTo>
                  <a:lnTo>
                    <a:pt x="2810255" y="0"/>
                  </a:lnTo>
                  <a:close/>
                </a:path>
              </a:pathLst>
            </a:custGeom>
            <a:solidFill>
              <a:srgbClr val="D9D9D9"/>
            </a:solidFill>
          </p:spPr>
          <p:txBody>
            <a:bodyPr wrap="square" lIns="0" tIns="0" rIns="0" bIns="0" rtlCol="0"/>
            <a:lstStyle/>
            <a:p>
              <a:endParaRPr/>
            </a:p>
          </p:txBody>
        </p:sp>
        <p:pic>
          <p:nvPicPr>
            <p:cNvPr id="12" name="object 12"/>
            <p:cNvPicPr/>
            <p:nvPr/>
          </p:nvPicPr>
          <p:blipFill>
            <a:blip r:embed="rId5" cstate="print"/>
            <a:stretch>
              <a:fillRect/>
            </a:stretch>
          </p:blipFill>
          <p:spPr>
            <a:xfrm>
              <a:off x="8494776" y="3998976"/>
              <a:ext cx="3310128" cy="2054352"/>
            </a:xfrm>
            <a:prstGeom prst="rect">
              <a:avLst/>
            </a:prstGeom>
          </p:spPr>
        </p:pic>
        <p:sp>
          <p:nvSpPr>
            <p:cNvPr id="13" name="object 13"/>
            <p:cNvSpPr/>
            <p:nvPr/>
          </p:nvSpPr>
          <p:spPr>
            <a:xfrm>
              <a:off x="792480" y="1798319"/>
              <a:ext cx="228600" cy="1564005"/>
            </a:xfrm>
            <a:custGeom>
              <a:avLst/>
              <a:gdLst/>
              <a:ahLst/>
              <a:cxnLst/>
              <a:rect l="l" t="t" r="r" b="b"/>
              <a:pathLst>
                <a:path w="228600" h="1564004">
                  <a:moveTo>
                    <a:pt x="185928" y="1454404"/>
                  </a:moveTo>
                  <a:lnTo>
                    <a:pt x="92964" y="1386840"/>
                  </a:lnTo>
                  <a:lnTo>
                    <a:pt x="0" y="1454404"/>
                  </a:lnTo>
                  <a:lnTo>
                    <a:pt x="35509" y="1563624"/>
                  </a:lnTo>
                  <a:lnTo>
                    <a:pt x="150418" y="1563624"/>
                  </a:lnTo>
                  <a:lnTo>
                    <a:pt x="185928" y="1454404"/>
                  </a:lnTo>
                  <a:close/>
                </a:path>
                <a:path w="228600" h="1564004">
                  <a:moveTo>
                    <a:pt x="228600" y="67564"/>
                  </a:moveTo>
                  <a:lnTo>
                    <a:pt x="135636" y="0"/>
                  </a:lnTo>
                  <a:lnTo>
                    <a:pt x="42672" y="67564"/>
                  </a:lnTo>
                  <a:lnTo>
                    <a:pt x="78181" y="176784"/>
                  </a:lnTo>
                  <a:lnTo>
                    <a:pt x="193090" y="176784"/>
                  </a:lnTo>
                  <a:lnTo>
                    <a:pt x="228600" y="67564"/>
                  </a:lnTo>
                  <a:close/>
                </a:path>
              </a:pathLst>
            </a:custGeom>
            <a:solidFill>
              <a:srgbClr val="C82523"/>
            </a:solidFill>
          </p:spPr>
          <p:txBody>
            <a:bodyPr wrap="square" lIns="0" tIns="0" rIns="0" bIns="0" rtlCol="0"/>
            <a:lstStyle/>
            <a:p>
              <a:endParaRPr/>
            </a:p>
          </p:txBody>
        </p:sp>
      </p:grpSp>
      <p:sp>
        <p:nvSpPr>
          <p:cNvPr id="14" name="object 14"/>
          <p:cNvSpPr txBox="1"/>
          <p:nvPr/>
        </p:nvSpPr>
        <p:spPr>
          <a:xfrm>
            <a:off x="1071983" y="1509691"/>
            <a:ext cx="4628690" cy="4802597"/>
          </a:xfrm>
          <a:prstGeom prst="rect">
            <a:avLst/>
          </a:prstGeom>
        </p:spPr>
        <p:txBody>
          <a:bodyPr vert="horz" wrap="square" lIns="0" tIns="13970" rIns="0" bIns="0" rtlCol="0">
            <a:spAutoFit/>
          </a:bodyPr>
          <a:lstStyle/>
          <a:p>
            <a:pPr marL="48260" marR="5080">
              <a:lnSpc>
                <a:spcPct val="100000"/>
              </a:lnSpc>
              <a:spcBef>
                <a:spcPts val="110"/>
              </a:spcBef>
            </a:pPr>
            <a:r>
              <a:rPr sz="1600" spc="5" dirty="0">
                <a:latin typeface="Ebrima"/>
                <a:cs typeface="Ebrima"/>
              </a:rPr>
              <a:t>Over the </a:t>
            </a:r>
            <a:r>
              <a:rPr sz="1600" spc="-5" dirty="0">
                <a:latin typeface="Ebrima"/>
                <a:cs typeface="Ebrima"/>
              </a:rPr>
              <a:t>years Digisol </a:t>
            </a:r>
            <a:r>
              <a:rPr sz="1600" spc="5" dirty="0">
                <a:latin typeface="Ebrima"/>
                <a:cs typeface="Ebrima"/>
              </a:rPr>
              <a:t>has </a:t>
            </a:r>
            <a:r>
              <a:rPr sz="1600" dirty="0">
                <a:latin typeface="Ebrima"/>
                <a:cs typeface="Ebrima"/>
              </a:rPr>
              <a:t>been </a:t>
            </a:r>
            <a:r>
              <a:rPr sz="1600" spc="-5" dirty="0">
                <a:latin typeface="Ebrima"/>
                <a:cs typeface="Ebrima"/>
              </a:rPr>
              <a:t>associated with </a:t>
            </a:r>
            <a:r>
              <a:rPr sz="1600" dirty="0">
                <a:latin typeface="Ebrima"/>
                <a:cs typeface="Ebrima"/>
              </a:rPr>
              <a:t> various</a:t>
            </a:r>
            <a:r>
              <a:rPr sz="1600" spc="-15" dirty="0">
                <a:latin typeface="Ebrima"/>
                <a:cs typeface="Ebrima"/>
              </a:rPr>
              <a:t> </a:t>
            </a:r>
            <a:r>
              <a:rPr sz="1600" spc="-5" dirty="0">
                <a:latin typeface="Ebrima"/>
                <a:cs typeface="Ebrima"/>
              </a:rPr>
              <a:t>projects</a:t>
            </a:r>
            <a:r>
              <a:rPr sz="1600" spc="-15" dirty="0">
                <a:latin typeface="Ebrima"/>
                <a:cs typeface="Ebrima"/>
              </a:rPr>
              <a:t> </a:t>
            </a:r>
            <a:r>
              <a:rPr sz="1600" dirty="0">
                <a:latin typeface="Ebrima"/>
                <a:cs typeface="Ebrima"/>
              </a:rPr>
              <a:t>and</a:t>
            </a:r>
            <a:r>
              <a:rPr sz="1600" spc="-5" dirty="0">
                <a:latin typeface="Ebrima"/>
                <a:cs typeface="Ebrima"/>
              </a:rPr>
              <a:t> </a:t>
            </a:r>
            <a:r>
              <a:rPr sz="1600" dirty="0">
                <a:latin typeface="Ebrima"/>
                <a:cs typeface="Ebrima"/>
              </a:rPr>
              <a:t>t</a:t>
            </a:r>
            <a:r>
              <a:rPr lang="en-US" sz="1600" dirty="0">
                <a:latin typeface="Ebrima"/>
                <a:cs typeface="Ebrima"/>
              </a:rPr>
              <a:t>hose</a:t>
            </a:r>
            <a:r>
              <a:rPr sz="1600" spc="-45" dirty="0">
                <a:latin typeface="Ebrima"/>
                <a:cs typeface="Ebrima"/>
              </a:rPr>
              <a:t> </a:t>
            </a:r>
            <a:r>
              <a:rPr sz="1600" spc="-5" dirty="0">
                <a:latin typeface="Ebrima"/>
                <a:cs typeface="Ebrima"/>
              </a:rPr>
              <a:t>successful</a:t>
            </a:r>
            <a:r>
              <a:rPr sz="1600" spc="-25" dirty="0">
                <a:latin typeface="Ebrima"/>
                <a:cs typeface="Ebrima"/>
              </a:rPr>
              <a:t> </a:t>
            </a:r>
            <a:r>
              <a:rPr sz="1600" dirty="0">
                <a:latin typeface="Ebrima"/>
                <a:cs typeface="Ebrima"/>
              </a:rPr>
              <a:t>case</a:t>
            </a:r>
            <a:r>
              <a:rPr sz="1600" spc="-5" dirty="0">
                <a:latin typeface="Ebrima"/>
                <a:cs typeface="Ebrima"/>
              </a:rPr>
              <a:t> stud</a:t>
            </a:r>
            <a:r>
              <a:rPr lang="en-US" sz="1600" spc="-5" dirty="0">
                <a:latin typeface="Ebrima"/>
                <a:cs typeface="Ebrima"/>
              </a:rPr>
              <a:t>ies</a:t>
            </a:r>
            <a:r>
              <a:rPr sz="1600" spc="-10" dirty="0">
                <a:latin typeface="Ebrima"/>
                <a:cs typeface="Ebrima"/>
              </a:rPr>
              <a:t> </a:t>
            </a:r>
            <a:r>
              <a:rPr sz="1600" dirty="0">
                <a:latin typeface="Ebrima"/>
                <a:cs typeface="Ebrima"/>
              </a:rPr>
              <a:t>has </a:t>
            </a:r>
            <a:r>
              <a:rPr sz="1600" spc="-425" dirty="0">
                <a:latin typeface="Ebrima"/>
                <a:cs typeface="Ebrima"/>
              </a:rPr>
              <a:t> </a:t>
            </a:r>
            <a:r>
              <a:rPr sz="1600" dirty="0">
                <a:latin typeface="Ebrima"/>
                <a:cs typeface="Ebrima"/>
              </a:rPr>
              <a:t>been </a:t>
            </a:r>
            <a:r>
              <a:rPr sz="1600" spc="-5" dirty="0">
                <a:latin typeface="Ebrima"/>
                <a:cs typeface="Ebrima"/>
              </a:rPr>
              <a:t>uploaded </a:t>
            </a:r>
            <a:r>
              <a:rPr sz="1600" dirty="0">
                <a:latin typeface="Ebrima"/>
                <a:cs typeface="Ebrima"/>
              </a:rPr>
              <a:t>on </a:t>
            </a:r>
            <a:r>
              <a:rPr lang="en-US" sz="1600" dirty="0">
                <a:latin typeface="Ebrima"/>
                <a:cs typeface="Ebrima"/>
              </a:rPr>
              <a:t>our YouTube page</a:t>
            </a:r>
            <a:r>
              <a:rPr sz="1600" dirty="0">
                <a:latin typeface="Ebrima"/>
                <a:cs typeface="Ebrima"/>
              </a:rPr>
              <a:t> for your</a:t>
            </a:r>
            <a:r>
              <a:rPr sz="1600" spc="-15" dirty="0">
                <a:latin typeface="Ebrima"/>
                <a:cs typeface="Ebrima"/>
              </a:rPr>
              <a:t> </a:t>
            </a:r>
            <a:r>
              <a:rPr sz="1600" dirty="0">
                <a:latin typeface="Ebrima"/>
                <a:cs typeface="Ebrima"/>
              </a:rPr>
              <a:t>reference</a:t>
            </a:r>
            <a:r>
              <a:rPr lang="en-US" sz="1600" dirty="0">
                <a:latin typeface="Ebrima"/>
                <a:cs typeface="Ebrima"/>
              </a:rPr>
              <a:t>- </a:t>
            </a:r>
            <a:r>
              <a:rPr lang="en-US" sz="1600" dirty="0">
                <a:latin typeface="Ebrima"/>
                <a:cs typeface="Ebrima"/>
                <a:hlinkClick r:id="rId6"/>
              </a:rPr>
              <a:t>https://www.youtube.com/channel/UCMsB9RqkGF8NCZDty4r2R-g</a:t>
            </a:r>
            <a:r>
              <a:rPr lang="en-US" sz="1600" dirty="0">
                <a:latin typeface="Ebrima"/>
                <a:cs typeface="Ebrima"/>
              </a:rPr>
              <a:t> </a:t>
            </a:r>
          </a:p>
          <a:p>
            <a:pPr marL="48260" marR="5080">
              <a:lnSpc>
                <a:spcPct val="100000"/>
              </a:lnSpc>
              <a:spcBef>
                <a:spcPts val="110"/>
              </a:spcBef>
            </a:pPr>
            <a:endParaRPr lang="en-US" sz="1600" dirty="0">
              <a:latin typeface="Ebrima"/>
              <a:cs typeface="Ebrima"/>
            </a:endParaRPr>
          </a:p>
          <a:p>
            <a:pPr marL="48260" marR="5080">
              <a:lnSpc>
                <a:spcPct val="100000"/>
              </a:lnSpc>
              <a:spcBef>
                <a:spcPts val="110"/>
              </a:spcBef>
            </a:pPr>
            <a:r>
              <a:rPr lang="en-US" sz="1600" dirty="0">
                <a:latin typeface="Ebrima"/>
                <a:cs typeface="Ebrima"/>
              </a:rPr>
              <a:t>Some of the Case Studies are mentioned</a:t>
            </a:r>
          </a:p>
          <a:p>
            <a:pPr marL="48260" marR="5080">
              <a:lnSpc>
                <a:spcPct val="100000"/>
              </a:lnSpc>
              <a:spcBef>
                <a:spcPts val="110"/>
              </a:spcBef>
            </a:pPr>
            <a:r>
              <a:rPr lang="en-US" sz="1600" dirty="0">
                <a:latin typeface="Ebrima"/>
                <a:cs typeface="Ebrima"/>
              </a:rPr>
              <a:t> below:</a:t>
            </a:r>
            <a:endParaRPr sz="2500" dirty="0">
              <a:latin typeface="Ebrima"/>
              <a:cs typeface="Ebrima"/>
            </a:endParaRPr>
          </a:p>
          <a:p>
            <a:pPr marL="180340">
              <a:lnSpc>
                <a:spcPct val="100000"/>
              </a:lnSpc>
              <a:spcBef>
                <a:spcPts val="1250"/>
              </a:spcBef>
            </a:pPr>
            <a:r>
              <a:rPr sz="1800" spc="-10" dirty="0">
                <a:solidFill>
                  <a:srgbClr val="404040"/>
                </a:solidFill>
                <a:latin typeface="Ebrima"/>
                <a:cs typeface="Ebrima"/>
              </a:rPr>
              <a:t>Sindhudurg</a:t>
            </a:r>
            <a:r>
              <a:rPr sz="1800" spc="5" dirty="0">
                <a:solidFill>
                  <a:srgbClr val="404040"/>
                </a:solidFill>
                <a:latin typeface="Ebrima"/>
                <a:cs typeface="Ebrima"/>
              </a:rPr>
              <a:t> </a:t>
            </a:r>
            <a:r>
              <a:rPr sz="1800" spc="-5" dirty="0">
                <a:solidFill>
                  <a:srgbClr val="404040"/>
                </a:solidFill>
                <a:latin typeface="Ebrima"/>
                <a:cs typeface="Ebrima"/>
              </a:rPr>
              <a:t>Police</a:t>
            </a:r>
            <a:r>
              <a:rPr sz="1800" spc="-10" dirty="0">
                <a:solidFill>
                  <a:srgbClr val="404040"/>
                </a:solidFill>
                <a:latin typeface="Ebrima"/>
                <a:cs typeface="Ebrima"/>
              </a:rPr>
              <a:t> Station</a:t>
            </a:r>
            <a:endParaRPr sz="1800" dirty="0">
              <a:latin typeface="Ebrima"/>
              <a:cs typeface="Ebrima"/>
            </a:endParaRPr>
          </a:p>
          <a:p>
            <a:pPr marL="180340">
              <a:lnSpc>
                <a:spcPct val="100000"/>
              </a:lnSpc>
              <a:spcBef>
                <a:spcPts val="1085"/>
              </a:spcBef>
            </a:pPr>
            <a:r>
              <a:rPr sz="1800" spc="-10" dirty="0">
                <a:solidFill>
                  <a:srgbClr val="404040"/>
                </a:solidFill>
                <a:latin typeface="Ebrima"/>
                <a:cs typeface="Ebrima"/>
              </a:rPr>
              <a:t>24k</a:t>
            </a:r>
            <a:r>
              <a:rPr sz="1800" spc="-20" dirty="0">
                <a:solidFill>
                  <a:srgbClr val="404040"/>
                </a:solidFill>
                <a:latin typeface="Ebrima"/>
                <a:cs typeface="Ebrima"/>
              </a:rPr>
              <a:t> </a:t>
            </a:r>
            <a:r>
              <a:rPr sz="1800" spc="-5" dirty="0">
                <a:solidFill>
                  <a:srgbClr val="404040"/>
                </a:solidFill>
                <a:latin typeface="Ebrima"/>
                <a:cs typeface="Ebrima"/>
              </a:rPr>
              <a:t>Opula</a:t>
            </a:r>
            <a:endParaRPr sz="1800" dirty="0">
              <a:latin typeface="Ebrima"/>
              <a:cs typeface="Ebrima"/>
            </a:endParaRPr>
          </a:p>
          <a:p>
            <a:pPr marL="180340">
              <a:lnSpc>
                <a:spcPct val="100000"/>
              </a:lnSpc>
              <a:spcBef>
                <a:spcPts val="1080"/>
              </a:spcBef>
            </a:pPr>
            <a:r>
              <a:rPr sz="1800" spc="-10" dirty="0">
                <a:solidFill>
                  <a:srgbClr val="404040"/>
                </a:solidFill>
                <a:latin typeface="Ebrima"/>
                <a:cs typeface="Ebrima"/>
              </a:rPr>
              <a:t>Healthcare</a:t>
            </a:r>
            <a:r>
              <a:rPr sz="1800" spc="-15" dirty="0">
                <a:solidFill>
                  <a:srgbClr val="404040"/>
                </a:solidFill>
                <a:latin typeface="Ebrima"/>
                <a:cs typeface="Ebrima"/>
              </a:rPr>
              <a:t> </a:t>
            </a:r>
            <a:r>
              <a:rPr sz="1800" spc="-5" dirty="0">
                <a:solidFill>
                  <a:srgbClr val="404040"/>
                </a:solidFill>
                <a:latin typeface="Ebrima"/>
                <a:cs typeface="Ebrima"/>
              </a:rPr>
              <a:t>Case</a:t>
            </a:r>
            <a:r>
              <a:rPr sz="1800" spc="-10" dirty="0">
                <a:solidFill>
                  <a:srgbClr val="404040"/>
                </a:solidFill>
                <a:latin typeface="Ebrima"/>
                <a:cs typeface="Ebrima"/>
              </a:rPr>
              <a:t> study</a:t>
            </a:r>
            <a:endParaRPr lang="en-US" spc="-10" dirty="0">
              <a:solidFill>
                <a:srgbClr val="404040"/>
              </a:solidFill>
              <a:latin typeface="Ebrima"/>
              <a:cs typeface="Ebrima"/>
            </a:endParaRPr>
          </a:p>
          <a:p>
            <a:pPr marL="180340">
              <a:lnSpc>
                <a:spcPct val="100000"/>
              </a:lnSpc>
              <a:spcBef>
                <a:spcPts val="1080"/>
              </a:spcBef>
            </a:pPr>
            <a:r>
              <a:rPr sz="1800" spc="-10" dirty="0">
                <a:solidFill>
                  <a:srgbClr val="404040"/>
                </a:solidFill>
                <a:latin typeface="Ebrima"/>
                <a:cs typeface="Ebrima"/>
              </a:rPr>
              <a:t>The</a:t>
            </a:r>
            <a:r>
              <a:rPr sz="1800" spc="-15" dirty="0">
                <a:solidFill>
                  <a:srgbClr val="404040"/>
                </a:solidFill>
                <a:latin typeface="Ebrima"/>
                <a:cs typeface="Ebrima"/>
              </a:rPr>
              <a:t> </a:t>
            </a:r>
            <a:r>
              <a:rPr sz="1800" spc="-5" dirty="0">
                <a:solidFill>
                  <a:srgbClr val="404040"/>
                </a:solidFill>
                <a:latin typeface="Ebrima"/>
                <a:cs typeface="Ebrima"/>
              </a:rPr>
              <a:t>Fern</a:t>
            </a:r>
            <a:r>
              <a:rPr sz="1800" spc="-40" dirty="0">
                <a:solidFill>
                  <a:srgbClr val="404040"/>
                </a:solidFill>
                <a:latin typeface="Ebrima"/>
                <a:cs typeface="Ebrima"/>
              </a:rPr>
              <a:t> </a:t>
            </a:r>
            <a:r>
              <a:rPr sz="1800" spc="-10" dirty="0">
                <a:solidFill>
                  <a:srgbClr val="404040"/>
                </a:solidFill>
                <a:latin typeface="Ebrima"/>
                <a:cs typeface="Ebrima"/>
              </a:rPr>
              <a:t>Leo</a:t>
            </a:r>
            <a:r>
              <a:rPr sz="1800" spc="-30" dirty="0">
                <a:solidFill>
                  <a:srgbClr val="404040"/>
                </a:solidFill>
                <a:latin typeface="Ebrima"/>
                <a:cs typeface="Ebrima"/>
              </a:rPr>
              <a:t> </a:t>
            </a:r>
            <a:r>
              <a:rPr sz="1800" spc="-5" dirty="0">
                <a:solidFill>
                  <a:srgbClr val="404040"/>
                </a:solidFill>
                <a:latin typeface="Ebrima"/>
                <a:cs typeface="Ebrima"/>
              </a:rPr>
              <a:t>Resort</a:t>
            </a:r>
            <a:endParaRPr lang="en-US" spc="-5" dirty="0">
              <a:solidFill>
                <a:srgbClr val="404040"/>
              </a:solidFill>
              <a:latin typeface="Ebrima"/>
              <a:cs typeface="Ebrima"/>
            </a:endParaRPr>
          </a:p>
          <a:p>
            <a:pPr marL="180340">
              <a:lnSpc>
                <a:spcPct val="100000"/>
              </a:lnSpc>
              <a:spcBef>
                <a:spcPts val="1080"/>
              </a:spcBef>
            </a:pPr>
            <a:r>
              <a:rPr lang="en-US" spc="-5" dirty="0">
                <a:solidFill>
                  <a:srgbClr val="404040"/>
                </a:solidFill>
                <a:latin typeface="Ebrima"/>
                <a:cs typeface="Ebrima"/>
              </a:rPr>
              <a:t>Research Designs &amp; Standards Organization</a:t>
            </a:r>
            <a:endParaRPr lang="en-US" sz="1800" spc="-5" dirty="0">
              <a:solidFill>
                <a:srgbClr val="404040"/>
              </a:solidFill>
              <a:latin typeface="Ebrima"/>
              <a:cs typeface="Ebrima"/>
            </a:endParaRPr>
          </a:p>
          <a:p>
            <a:pPr marL="180340">
              <a:lnSpc>
                <a:spcPct val="100000"/>
              </a:lnSpc>
              <a:spcBef>
                <a:spcPts val="1080"/>
              </a:spcBef>
            </a:pPr>
            <a:endParaRPr sz="1800" dirty="0">
              <a:latin typeface="Ebrima"/>
              <a:cs typeface="Ebrima"/>
            </a:endParaRPr>
          </a:p>
        </p:txBody>
      </p:sp>
      <p:grpSp>
        <p:nvGrpSpPr>
          <p:cNvPr id="15" name="object 15"/>
          <p:cNvGrpSpPr/>
          <p:nvPr/>
        </p:nvGrpSpPr>
        <p:grpSpPr>
          <a:xfrm>
            <a:off x="1051560" y="4017264"/>
            <a:ext cx="94615" cy="1308100"/>
            <a:chOff x="1051560" y="4017264"/>
            <a:chExt cx="94615" cy="1308100"/>
          </a:xfrm>
        </p:grpSpPr>
        <p:pic>
          <p:nvPicPr>
            <p:cNvPr id="16" name="object 16"/>
            <p:cNvPicPr/>
            <p:nvPr/>
          </p:nvPicPr>
          <p:blipFill>
            <a:blip r:embed="rId7" cstate="print"/>
            <a:stretch>
              <a:fillRect/>
            </a:stretch>
          </p:blipFill>
          <p:spPr>
            <a:xfrm>
              <a:off x="1051560" y="4017264"/>
              <a:ext cx="79248" cy="79248"/>
            </a:xfrm>
            <a:prstGeom prst="rect">
              <a:avLst/>
            </a:prstGeom>
          </p:spPr>
        </p:pic>
        <p:pic>
          <p:nvPicPr>
            <p:cNvPr id="17" name="object 17"/>
            <p:cNvPicPr/>
            <p:nvPr/>
          </p:nvPicPr>
          <p:blipFill>
            <a:blip r:embed="rId8" cstate="print"/>
            <a:stretch>
              <a:fillRect/>
            </a:stretch>
          </p:blipFill>
          <p:spPr>
            <a:xfrm>
              <a:off x="1051560" y="4419600"/>
              <a:ext cx="79248" cy="79248"/>
            </a:xfrm>
            <a:prstGeom prst="rect">
              <a:avLst/>
            </a:prstGeom>
          </p:spPr>
        </p:pic>
        <p:pic>
          <p:nvPicPr>
            <p:cNvPr id="18" name="object 18"/>
            <p:cNvPicPr/>
            <p:nvPr/>
          </p:nvPicPr>
          <p:blipFill>
            <a:blip r:embed="rId8" cstate="print"/>
            <a:stretch>
              <a:fillRect/>
            </a:stretch>
          </p:blipFill>
          <p:spPr>
            <a:xfrm>
              <a:off x="1051560" y="4843272"/>
              <a:ext cx="79248" cy="79247"/>
            </a:xfrm>
            <a:prstGeom prst="rect">
              <a:avLst/>
            </a:prstGeom>
          </p:spPr>
        </p:pic>
        <p:pic>
          <p:nvPicPr>
            <p:cNvPr id="19" name="object 19"/>
            <p:cNvPicPr/>
            <p:nvPr/>
          </p:nvPicPr>
          <p:blipFill>
            <a:blip r:embed="rId9" cstate="print"/>
            <a:stretch>
              <a:fillRect/>
            </a:stretch>
          </p:blipFill>
          <p:spPr>
            <a:xfrm>
              <a:off x="1069848" y="5248656"/>
              <a:ext cx="76200" cy="76200"/>
            </a:xfrm>
            <a:prstGeom prst="rect">
              <a:avLst/>
            </a:prstGeom>
          </p:spPr>
        </p:pic>
      </p:grpSp>
      <p:sp>
        <p:nvSpPr>
          <p:cNvPr id="20" name="TextBox 19">
            <a:extLst>
              <a:ext uri="{FF2B5EF4-FFF2-40B4-BE49-F238E27FC236}">
                <a16:creationId xmlns:a16="http://schemas.microsoft.com/office/drawing/2014/main" id="{DF66A025-6DF1-4B42-EF36-C2AD4A334FD0}"/>
              </a:ext>
            </a:extLst>
          </p:cNvPr>
          <p:cNvSpPr txBox="1"/>
          <p:nvPr/>
        </p:nvSpPr>
        <p:spPr>
          <a:xfrm>
            <a:off x="590026" y="607314"/>
            <a:ext cx="3389376" cy="523220"/>
          </a:xfrm>
          <a:prstGeom prst="rect">
            <a:avLst/>
          </a:prstGeom>
          <a:noFill/>
        </p:spPr>
        <p:txBody>
          <a:bodyPr wrap="square" rtlCol="0">
            <a:spAutoFit/>
          </a:bodyPr>
          <a:lstStyle/>
          <a:p>
            <a:r>
              <a:rPr lang="en-US" sz="2800" b="1" dirty="0">
                <a:solidFill>
                  <a:srgbClr val="C00000"/>
                </a:solidFill>
              </a:rPr>
              <a:t>KEY CASE STUDIES</a:t>
            </a:r>
          </a:p>
        </p:txBody>
      </p:sp>
      <p:pic>
        <p:nvPicPr>
          <p:cNvPr id="21" name="Picture 20" descr="A train in a station&#10;&#10;Description automatically generated">
            <a:extLst>
              <a:ext uri="{FF2B5EF4-FFF2-40B4-BE49-F238E27FC236}">
                <a16:creationId xmlns:a16="http://schemas.microsoft.com/office/drawing/2014/main" id="{14169128-49A6-13BA-03BD-82C8A4DD6B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4213" y="499140"/>
            <a:ext cx="2948576" cy="15119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 Teams&#10;&#10;Description automatically generated">
            <a:extLst>
              <a:ext uri="{FF2B5EF4-FFF2-40B4-BE49-F238E27FC236}">
                <a16:creationId xmlns:a16="http://schemas.microsoft.com/office/drawing/2014/main" id="{B58832B8-C6B2-37EC-4BD6-5F6361C105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5266" y="2435258"/>
            <a:ext cx="10061468" cy="2785878"/>
          </a:xfrm>
          <a:prstGeom prst="rect">
            <a:avLst/>
          </a:prstGeom>
        </p:spPr>
      </p:pic>
      <p:sp>
        <p:nvSpPr>
          <p:cNvPr id="3" name="Title 1">
            <a:extLst>
              <a:ext uri="{FF2B5EF4-FFF2-40B4-BE49-F238E27FC236}">
                <a16:creationId xmlns:a16="http://schemas.microsoft.com/office/drawing/2014/main" id="{D397ACAC-90E0-80CA-05D5-AE0120661395}"/>
              </a:ext>
            </a:extLst>
          </p:cNvPr>
          <p:cNvSpPr txBox="1">
            <a:spLocks/>
          </p:cNvSpPr>
          <p:nvPr/>
        </p:nvSpPr>
        <p:spPr>
          <a:xfrm>
            <a:off x="688612" y="531345"/>
            <a:ext cx="6334957" cy="1105519"/>
          </a:xfrm>
          <a:prstGeom prst="rect">
            <a:avLst/>
          </a:prstGeom>
        </p:spPr>
        <p:txBody>
          <a:bodyPr anchor="ctr">
            <a:noAutofit/>
          </a:bodyPr>
          <a:lstStyle>
            <a:defPPr>
              <a:defRPr lang="en-US"/>
            </a:defPPr>
            <a:lvl1pPr>
              <a:lnSpc>
                <a:spcPct val="110000"/>
              </a:lnSpc>
              <a:spcBef>
                <a:spcPct val="0"/>
              </a:spcBef>
              <a:buNone/>
              <a:defRPr sz="3200" b="1">
                <a:solidFill>
                  <a:srgbClr val="C00000"/>
                </a:solidFill>
                <a:latin typeface="Eurostile LT Std Bold" panose="020B0804020202050204" pitchFamily="34" charset="0"/>
                <a:ea typeface="+mj-ea"/>
                <a:cs typeface="+mj-cs"/>
              </a:defRPr>
            </a:lvl1pPr>
          </a:lstStyle>
          <a:p>
            <a:r>
              <a:rPr lang="en-US" dirty="0"/>
              <a:t>THE DIGISOL OFFERINGS ARE HERE TO UPGRADE</a:t>
            </a:r>
            <a:endParaRPr lang="en-IN" dirty="0"/>
          </a:p>
        </p:txBody>
      </p:sp>
      <p:pic>
        <p:nvPicPr>
          <p:cNvPr id="2" name="Graphic 1">
            <a:extLst>
              <a:ext uri="{FF2B5EF4-FFF2-40B4-BE49-F238E27FC236}">
                <a16:creationId xmlns:a16="http://schemas.microsoft.com/office/drawing/2014/main" id="{E55976D3-9608-86D6-2E27-CF1D91C4213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20585" y="621674"/>
            <a:ext cx="3489045" cy="1015190"/>
          </a:xfrm>
          <a:prstGeom prst="rect">
            <a:avLst/>
          </a:prstGeom>
        </p:spPr>
      </p:pic>
      <p:pic>
        <p:nvPicPr>
          <p:cNvPr id="4" name="Picture 3" descr="Logo&#10;&#10;Description automatically generated">
            <a:extLst>
              <a:ext uri="{FF2B5EF4-FFF2-40B4-BE49-F238E27FC236}">
                <a16:creationId xmlns:a16="http://schemas.microsoft.com/office/drawing/2014/main" id="{32EA420C-7162-4DEC-F869-FC2BCA0E59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5" name="Rectangle 4">
            <a:extLst>
              <a:ext uri="{FF2B5EF4-FFF2-40B4-BE49-F238E27FC236}">
                <a16:creationId xmlns:a16="http://schemas.microsoft.com/office/drawing/2014/main" id="{94ADCDE5-1B97-241A-D11A-D9F2C1354422}"/>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96710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C4F2129-F95D-8A43-F9B7-C3FA869DA6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a:ln>
            <a:noFill/>
          </a:ln>
          <a:effectLst>
            <a:softEdge rad="112500"/>
          </a:effectLst>
        </p:spPr>
      </p:pic>
      <p:sp>
        <p:nvSpPr>
          <p:cNvPr id="14" name="Oval 13">
            <a:extLst>
              <a:ext uri="{FF2B5EF4-FFF2-40B4-BE49-F238E27FC236}">
                <a16:creationId xmlns:a16="http://schemas.microsoft.com/office/drawing/2014/main" id="{65FD39DD-B502-3962-1060-F1514B246424}"/>
              </a:ext>
            </a:extLst>
          </p:cNvPr>
          <p:cNvSpPr/>
          <p:nvPr/>
        </p:nvSpPr>
        <p:spPr>
          <a:xfrm>
            <a:off x="765048" y="2589547"/>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Oval 14">
            <a:extLst>
              <a:ext uri="{FF2B5EF4-FFF2-40B4-BE49-F238E27FC236}">
                <a16:creationId xmlns:a16="http://schemas.microsoft.com/office/drawing/2014/main" id="{D9DAB5A0-A228-9279-2842-AA5ED6050463}"/>
              </a:ext>
            </a:extLst>
          </p:cNvPr>
          <p:cNvSpPr/>
          <p:nvPr/>
        </p:nvSpPr>
        <p:spPr>
          <a:xfrm>
            <a:off x="2283106" y="25895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Oval 16">
            <a:extLst>
              <a:ext uri="{FF2B5EF4-FFF2-40B4-BE49-F238E27FC236}">
                <a16:creationId xmlns:a16="http://schemas.microsoft.com/office/drawing/2014/main" id="{DA34C42F-0C2A-EC64-E35A-51DF405B8AC8}"/>
              </a:ext>
            </a:extLst>
          </p:cNvPr>
          <p:cNvSpPr/>
          <p:nvPr/>
        </p:nvSpPr>
        <p:spPr>
          <a:xfrm>
            <a:off x="3751432" y="25895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3CE38689-59C7-D38B-4DC1-72062FA66984}"/>
              </a:ext>
            </a:extLst>
          </p:cNvPr>
          <p:cNvSpPr/>
          <p:nvPr/>
        </p:nvSpPr>
        <p:spPr>
          <a:xfrm>
            <a:off x="5198328" y="25895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092558A2-047C-1890-EACC-395E559461EE}"/>
              </a:ext>
            </a:extLst>
          </p:cNvPr>
          <p:cNvSpPr/>
          <p:nvPr/>
        </p:nvSpPr>
        <p:spPr>
          <a:xfrm>
            <a:off x="6702899" y="25895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760D2B3B-7B03-5E7D-5034-0402BEA5E6AE}"/>
              </a:ext>
            </a:extLst>
          </p:cNvPr>
          <p:cNvSpPr/>
          <p:nvPr/>
        </p:nvSpPr>
        <p:spPr>
          <a:xfrm>
            <a:off x="8222104" y="25895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EEEC8F0F-C203-F616-C1A5-7F386B5C54D0}"/>
              </a:ext>
            </a:extLst>
          </p:cNvPr>
          <p:cNvSpPr/>
          <p:nvPr/>
        </p:nvSpPr>
        <p:spPr>
          <a:xfrm>
            <a:off x="9658580" y="2616786"/>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1BEA1038-6BCD-405D-6A90-1805EFB3BA63}"/>
              </a:ext>
            </a:extLst>
          </p:cNvPr>
          <p:cNvSpPr/>
          <p:nvPr/>
        </p:nvSpPr>
        <p:spPr>
          <a:xfrm>
            <a:off x="778535"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29CEC10E-E9BE-C1F1-3916-976CCFB20FF4}"/>
              </a:ext>
            </a:extLst>
          </p:cNvPr>
          <p:cNvSpPr/>
          <p:nvPr/>
        </p:nvSpPr>
        <p:spPr>
          <a:xfrm>
            <a:off x="2283106"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3916B3D1-2134-C1CC-754B-FB675DDDA950}"/>
              </a:ext>
            </a:extLst>
          </p:cNvPr>
          <p:cNvSpPr/>
          <p:nvPr/>
        </p:nvSpPr>
        <p:spPr>
          <a:xfrm>
            <a:off x="3751432"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5F1BCF7A-E4B4-61BE-D058-68F9571077CB}"/>
              </a:ext>
            </a:extLst>
          </p:cNvPr>
          <p:cNvSpPr/>
          <p:nvPr/>
        </p:nvSpPr>
        <p:spPr>
          <a:xfrm>
            <a:off x="5198328"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BA4F6132-3A67-1842-C1CE-4C1EC9E40F3C}"/>
              </a:ext>
            </a:extLst>
          </p:cNvPr>
          <p:cNvSpPr/>
          <p:nvPr/>
        </p:nvSpPr>
        <p:spPr>
          <a:xfrm>
            <a:off x="6702899"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9C375A18-A504-3532-1DD8-574B3B45B194}"/>
              </a:ext>
            </a:extLst>
          </p:cNvPr>
          <p:cNvSpPr/>
          <p:nvPr/>
        </p:nvSpPr>
        <p:spPr>
          <a:xfrm>
            <a:off x="8222104"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1C7C71AB-9EC1-338D-05BB-D351A0636BEA}"/>
              </a:ext>
            </a:extLst>
          </p:cNvPr>
          <p:cNvSpPr/>
          <p:nvPr/>
        </p:nvSpPr>
        <p:spPr>
          <a:xfrm>
            <a:off x="9658580" y="3862454"/>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Oval 47">
            <a:extLst>
              <a:ext uri="{FF2B5EF4-FFF2-40B4-BE49-F238E27FC236}">
                <a16:creationId xmlns:a16="http://schemas.microsoft.com/office/drawing/2014/main" id="{DB11E84B-F8FA-0C13-E1E3-0ABB0DA0D54E}"/>
              </a:ext>
            </a:extLst>
          </p:cNvPr>
          <p:cNvSpPr/>
          <p:nvPr/>
        </p:nvSpPr>
        <p:spPr>
          <a:xfrm>
            <a:off x="778535" y="5128376"/>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FAF8792B-A0C1-836C-5897-F6748072BADE}"/>
              </a:ext>
            </a:extLst>
          </p:cNvPr>
          <p:cNvSpPr/>
          <p:nvPr/>
        </p:nvSpPr>
        <p:spPr>
          <a:xfrm>
            <a:off x="2283106" y="5128376"/>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6620A8FE-D1C5-D590-EA36-8FCF8D653AC3}"/>
              </a:ext>
            </a:extLst>
          </p:cNvPr>
          <p:cNvSpPr/>
          <p:nvPr/>
        </p:nvSpPr>
        <p:spPr>
          <a:xfrm>
            <a:off x="6706316" y="5065430"/>
            <a:ext cx="1194402" cy="122407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450C77C1-2A24-C485-80A6-71993473E22A}"/>
              </a:ext>
            </a:extLst>
          </p:cNvPr>
          <p:cNvSpPr/>
          <p:nvPr/>
        </p:nvSpPr>
        <p:spPr>
          <a:xfrm>
            <a:off x="3730320" y="514686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1D0201DF-76A2-D1D2-0D42-E13BBC49E0FD}"/>
              </a:ext>
            </a:extLst>
          </p:cNvPr>
          <p:cNvSpPr/>
          <p:nvPr/>
        </p:nvSpPr>
        <p:spPr>
          <a:xfrm>
            <a:off x="5234891" y="514686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Flowchart: Terminator 71">
            <a:extLst>
              <a:ext uri="{FF2B5EF4-FFF2-40B4-BE49-F238E27FC236}">
                <a16:creationId xmlns:a16="http://schemas.microsoft.com/office/drawing/2014/main" id="{F4CEC094-706D-6900-A6D9-65F6278B9E18}"/>
              </a:ext>
            </a:extLst>
          </p:cNvPr>
          <p:cNvSpPr/>
          <p:nvPr/>
        </p:nvSpPr>
        <p:spPr>
          <a:xfrm>
            <a:off x="8131510" y="5242609"/>
            <a:ext cx="2777874" cy="832968"/>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4" name="Connector: Elbow 73">
            <a:extLst>
              <a:ext uri="{FF2B5EF4-FFF2-40B4-BE49-F238E27FC236}">
                <a16:creationId xmlns:a16="http://schemas.microsoft.com/office/drawing/2014/main" id="{B735F803-AFCA-CF7D-C04D-9A38410628AA}"/>
              </a:ext>
            </a:extLst>
          </p:cNvPr>
          <p:cNvCxnSpPr>
            <a:cxnSpLocks/>
            <a:endCxn id="72" idx="3"/>
          </p:cNvCxnSpPr>
          <p:nvPr/>
        </p:nvCxnSpPr>
        <p:spPr>
          <a:xfrm>
            <a:off x="3735262" y="961879"/>
            <a:ext cx="7174122" cy="4697214"/>
          </a:xfrm>
          <a:prstGeom prst="bentConnector3">
            <a:avLst>
              <a:gd name="adj1" fmla="val 103186"/>
            </a:avLst>
          </a:prstGeom>
          <a:ln w="12700">
            <a:solidFill>
              <a:srgbClr val="CC212A"/>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7A87D75-1FA4-6FC2-870A-AA031CF39A70}"/>
              </a:ext>
            </a:extLst>
          </p:cNvPr>
          <p:cNvSpPr txBox="1"/>
          <p:nvPr/>
        </p:nvSpPr>
        <p:spPr>
          <a:xfrm>
            <a:off x="2428406" y="4478029"/>
            <a:ext cx="830898" cy="369332"/>
          </a:xfrm>
          <a:prstGeom prst="rect">
            <a:avLst/>
          </a:prstGeom>
          <a:noFill/>
        </p:spPr>
        <p:txBody>
          <a:bodyPr wrap="square">
            <a:spAutoFit/>
          </a:bodyPr>
          <a:lstStyle/>
          <a:p>
            <a:pPr lvl="0" algn="ctr"/>
            <a:r>
              <a:rPr lang="en-US" sz="900" dirty="0">
                <a:solidFill>
                  <a:schemeClr val="tx1">
                    <a:lumMod val="75000"/>
                    <a:lumOff val="25000"/>
                  </a:schemeClr>
                </a:solidFill>
                <a:sym typeface="+mn-ea"/>
              </a:rPr>
              <a:t>MANTRALAYA MUMBAI</a:t>
            </a:r>
          </a:p>
        </p:txBody>
      </p:sp>
      <p:sp>
        <p:nvSpPr>
          <p:cNvPr id="11" name="TextBox 10">
            <a:extLst>
              <a:ext uri="{FF2B5EF4-FFF2-40B4-BE49-F238E27FC236}">
                <a16:creationId xmlns:a16="http://schemas.microsoft.com/office/drawing/2014/main" id="{3D55E7E9-A487-8838-0603-3B587DF08B07}"/>
              </a:ext>
            </a:extLst>
          </p:cNvPr>
          <p:cNvSpPr txBox="1"/>
          <p:nvPr/>
        </p:nvSpPr>
        <p:spPr>
          <a:xfrm>
            <a:off x="3765606" y="4447148"/>
            <a:ext cx="1057472" cy="507831"/>
          </a:xfrm>
          <a:prstGeom prst="rect">
            <a:avLst/>
          </a:prstGeom>
          <a:noFill/>
        </p:spPr>
        <p:txBody>
          <a:bodyPr wrap="square">
            <a:spAutoFit/>
          </a:bodyPr>
          <a:lstStyle/>
          <a:p>
            <a:pPr lvl="0" algn="ctr"/>
            <a:r>
              <a:rPr lang="en-US" sz="900" dirty="0">
                <a:solidFill>
                  <a:schemeClr val="tx1">
                    <a:lumMod val="75000"/>
                    <a:lumOff val="25000"/>
                  </a:schemeClr>
                </a:solidFill>
                <a:sym typeface="+mn-ea"/>
              </a:rPr>
              <a:t>TELANGANA STATE TECHNOLOGY</a:t>
            </a:r>
            <a:endParaRPr lang="en-IN" altLang="en-US" sz="900" dirty="0">
              <a:solidFill>
                <a:schemeClr val="tx1">
                  <a:lumMod val="75000"/>
                  <a:lumOff val="25000"/>
                </a:schemeClr>
              </a:solidFill>
              <a:sym typeface="+mn-ea"/>
            </a:endParaRPr>
          </a:p>
        </p:txBody>
      </p:sp>
      <p:sp>
        <p:nvSpPr>
          <p:cNvPr id="34" name="Title 8">
            <a:extLst>
              <a:ext uri="{FF2B5EF4-FFF2-40B4-BE49-F238E27FC236}">
                <a16:creationId xmlns:a16="http://schemas.microsoft.com/office/drawing/2014/main" id="{69AD058C-1D21-93B1-685E-B99A239A1279}"/>
              </a:ext>
            </a:extLst>
          </p:cNvPr>
          <p:cNvSpPr txBox="1">
            <a:spLocks/>
          </p:cNvSpPr>
          <p:nvPr/>
        </p:nvSpPr>
        <p:spPr>
          <a:xfrm>
            <a:off x="778534" y="552273"/>
            <a:ext cx="4651935" cy="782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altLang="en-IN" sz="3200" b="1" dirty="0">
                <a:solidFill>
                  <a:srgbClr val="CD212A"/>
                </a:solidFill>
                <a:latin typeface="Eurostile LT Std Bold" panose="020B0804020202050204" pitchFamily="34" charset="0"/>
                <a:sym typeface="Calibri" panose="020F0502020204030204" pitchFamily="34" charset="0"/>
              </a:rPr>
              <a:t>VALUED CUSTOMER</a:t>
            </a:r>
            <a:endParaRPr lang="en-US" altLang="en-IN" sz="3200" b="1" dirty="0">
              <a:solidFill>
                <a:srgbClr val="CD212A"/>
              </a:solidFill>
              <a:latin typeface="Eurostile LT Std Bold" panose="020B0804020202050204" pitchFamily="34" charset="0"/>
              <a:sym typeface="Calibri" panose="020F0502020204030204" pitchFamily="34" charset="0"/>
            </a:endParaRPr>
          </a:p>
        </p:txBody>
      </p:sp>
      <p:sp>
        <p:nvSpPr>
          <p:cNvPr id="56" name="Oval 55">
            <a:extLst>
              <a:ext uri="{FF2B5EF4-FFF2-40B4-BE49-F238E27FC236}">
                <a16:creationId xmlns:a16="http://schemas.microsoft.com/office/drawing/2014/main" id="{C0945060-DAF2-B15A-5D38-42BAC20B67E3}"/>
              </a:ext>
            </a:extLst>
          </p:cNvPr>
          <p:cNvSpPr/>
          <p:nvPr/>
        </p:nvSpPr>
        <p:spPr>
          <a:xfrm>
            <a:off x="778535" y="383522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7" name="Oval 56">
            <a:extLst>
              <a:ext uri="{FF2B5EF4-FFF2-40B4-BE49-F238E27FC236}">
                <a16:creationId xmlns:a16="http://schemas.microsoft.com/office/drawing/2014/main" id="{2F996713-AF06-2220-67B3-4DB91E6BEE5E}"/>
              </a:ext>
            </a:extLst>
          </p:cNvPr>
          <p:cNvSpPr/>
          <p:nvPr/>
        </p:nvSpPr>
        <p:spPr>
          <a:xfrm>
            <a:off x="2283106" y="383522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Oval 57">
            <a:extLst>
              <a:ext uri="{FF2B5EF4-FFF2-40B4-BE49-F238E27FC236}">
                <a16:creationId xmlns:a16="http://schemas.microsoft.com/office/drawing/2014/main" id="{6A40621B-8EDF-D56D-FABA-FEDA9C1C3BBA}"/>
              </a:ext>
            </a:extLst>
          </p:cNvPr>
          <p:cNvSpPr/>
          <p:nvPr/>
        </p:nvSpPr>
        <p:spPr>
          <a:xfrm>
            <a:off x="3751432" y="383522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Oval 58">
            <a:extLst>
              <a:ext uri="{FF2B5EF4-FFF2-40B4-BE49-F238E27FC236}">
                <a16:creationId xmlns:a16="http://schemas.microsoft.com/office/drawing/2014/main" id="{1827768A-7615-87E1-15AD-070D3B12FADB}"/>
              </a:ext>
            </a:extLst>
          </p:cNvPr>
          <p:cNvSpPr/>
          <p:nvPr/>
        </p:nvSpPr>
        <p:spPr>
          <a:xfrm>
            <a:off x="5198328" y="383522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TextBox 88">
            <a:extLst>
              <a:ext uri="{FF2B5EF4-FFF2-40B4-BE49-F238E27FC236}">
                <a16:creationId xmlns:a16="http://schemas.microsoft.com/office/drawing/2014/main" id="{A0EAEF25-9142-93F1-EED4-FFA7A06BD1DD}"/>
              </a:ext>
            </a:extLst>
          </p:cNvPr>
          <p:cNvSpPr txBox="1"/>
          <p:nvPr/>
        </p:nvSpPr>
        <p:spPr>
          <a:xfrm>
            <a:off x="2428406" y="4478043"/>
            <a:ext cx="830898" cy="369332"/>
          </a:xfrm>
          <a:prstGeom prst="rect">
            <a:avLst/>
          </a:prstGeom>
          <a:noFill/>
        </p:spPr>
        <p:txBody>
          <a:bodyPr wrap="square">
            <a:spAutoFit/>
          </a:bodyPr>
          <a:lstStyle/>
          <a:p>
            <a:pPr lvl="0" algn="ctr"/>
            <a:r>
              <a:rPr lang="en-US" sz="900" dirty="0">
                <a:solidFill>
                  <a:schemeClr val="tx1">
                    <a:lumMod val="75000"/>
                    <a:lumOff val="25000"/>
                  </a:schemeClr>
                </a:solidFill>
                <a:sym typeface="+mn-ea"/>
              </a:rPr>
              <a:t>MANTRALAYA MUMBAI</a:t>
            </a:r>
          </a:p>
        </p:txBody>
      </p:sp>
      <p:sp>
        <p:nvSpPr>
          <p:cNvPr id="90" name="TextBox 89">
            <a:extLst>
              <a:ext uri="{FF2B5EF4-FFF2-40B4-BE49-F238E27FC236}">
                <a16:creationId xmlns:a16="http://schemas.microsoft.com/office/drawing/2014/main" id="{306D8CED-2AB2-2DA0-FE34-E0700A056032}"/>
              </a:ext>
            </a:extLst>
          </p:cNvPr>
          <p:cNvSpPr txBox="1"/>
          <p:nvPr/>
        </p:nvSpPr>
        <p:spPr>
          <a:xfrm>
            <a:off x="3765606" y="4447162"/>
            <a:ext cx="1057472" cy="507831"/>
          </a:xfrm>
          <a:prstGeom prst="rect">
            <a:avLst/>
          </a:prstGeom>
          <a:noFill/>
        </p:spPr>
        <p:txBody>
          <a:bodyPr wrap="square">
            <a:spAutoFit/>
          </a:bodyPr>
          <a:lstStyle/>
          <a:p>
            <a:pPr lvl="0" algn="ctr"/>
            <a:r>
              <a:rPr lang="en-US" sz="900" dirty="0">
                <a:solidFill>
                  <a:schemeClr val="tx1">
                    <a:lumMod val="75000"/>
                    <a:lumOff val="25000"/>
                  </a:schemeClr>
                </a:solidFill>
                <a:sym typeface="+mn-ea"/>
              </a:rPr>
              <a:t>TELANGANA STATE TECHNOLOGY</a:t>
            </a:r>
            <a:endParaRPr lang="en-IN" altLang="en-US" sz="900" dirty="0">
              <a:solidFill>
                <a:schemeClr val="tx1">
                  <a:lumMod val="75000"/>
                  <a:lumOff val="25000"/>
                </a:schemeClr>
              </a:solidFill>
              <a:sym typeface="+mn-ea"/>
            </a:endParaRPr>
          </a:p>
        </p:txBody>
      </p:sp>
      <p:sp>
        <p:nvSpPr>
          <p:cNvPr id="100" name="Oval 99">
            <a:extLst>
              <a:ext uri="{FF2B5EF4-FFF2-40B4-BE49-F238E27FC236}">
                <a16:creationId xmlns:a16="http://schemas.microsoft.com/office/drawing/2014/main" id="{4204FC79-E846-AD5D-EC09-76C2EA2291D3}"/>
              </a:ext>
            </a:extLst>
          </p:cNvPr>
          <p:cNvSpPr/>
          <p:nvPr/>
        </p:nvSpPr>
        <p:spPr>
          <a:xfrm>
            <a:off x="778535"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Oval 100">
            <a:extLst>
              <a:ext uri="{FF2B5EF4-FFF2-40B4-BE49-F238E27FC236}">
                <a16:creationId xmlns:a16="http://schemas.microsoft.com/office/drawing/2014/main" id="{677FC912-4D7B-0949-64B0-A4E11912D760}"/>
              </a:ext>
            </a:extLst>
          </p:cNvPr>
          <p:cNvSpPr/>
          <p:nvPr/>
        </p:nvSpPr>
        <p:spPr>
          <a:xfrm>
            <a:off x="2283106"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Oval 101">
            <a:extLst>
              <a:ext uri="{FF2B5EF4-FFF2-40B4-BE49-F238E27FC236}">
                <a16:creationId xmlns:a16="http://schemas.microsoft.com/office/drawing/2014/main" id="{7040BF4F-CBDE-3F92-2AD2-4FA57E1B1E3D}"/>
              </a:ext>
            </a:extLst>
          </p:cNvPr>
          <p:cNvSpPr/>
          <p:nvPr/>
        </p:nvSpPr>
        <p:spPr>
          <a:xfrm>
            <a:off x="3751432" y="3835215"/>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6" name="Picture 145" descr="logo-2017">
            <a:extLst>
              <a:ext uri="{FF2B5EF4-FFF2-40B4-BE49-F238E27FC236}">
                <a16:creationId xmlns:a16="http://schemas.microsoft.com/office/drawing/2014/main" id="{A5E3DC1E-1AF8-6867-6EC6-D30DB5D40C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4860" y="2837946"/>
            <a:ext cx="684203" cy="585455"/>
          </a:xfrm>
          <a:prstGeom prst="rect">
            <a:avLst/>
          </a:prstGeom>
        </p:spPr>
      </p:pic>
      <p:pic>
        <p:nvPicPr>
          <p:cNvPr id="147" name="Picture 146" descr="1280px-Bharti_Airtel_Limited_logo.svg">
            <a:extLst>
              <a:ext uri="{FF2B5EF4-FFF2-40B4-BE49-F238E27FC236}">
                <a16:creationId xmlns:a16="http://schemas.microsoft.com/office/drawing/2014/main" id="{7A881C97-D580-A4A5-D013-09AEA94B4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35249" y="3009290"/>
            <a:ext cx="822274" cy="273306"/>
          </a:xfrm>
          <a:prstGeom prst="rect">
            <a:avLst/>
          </a:prstGeom>
        </p:spPr>
      </p:pic>
      <p:pic>
        <p:nvPicPr>
          <p:cNvPr id="148" name="Picture 147" descr="logo">
            <a:extLst>
              <a:ext uri="{FF2B5EF4-FFF2-40B4-BE49-F238E27FC236}">
                <a16:creationId xmlns:a16="http://schemas.microsoft.com/office/drawing/2014/main" id="{B97BFBBF-E1F2-52AB-E2D1-E5A959256C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618" y="2882726"/>
            <a:ext cx="792991" cy="421403"/>
          </a:xfrm>
          <a:prstGeom prst="rect">
            <a:avLst/>
          </a:prstGeom>
        </p:spPr>
      </p:pic>
      <p:pic>
        <p:nvPicPr>
          <p:cNvPr id="149" name="Picture 148" descr="bz981b7g">
            <a:extLst>
              <a:ext uri="{FF2B5EF4-FFF2-40B4-BE49-F238E27FC236}">
                <a16:creationId xmlns:a16="http://schemas.microsoft.com/office/drawing/2014/main" id="{E6E395F5-1CE3-AB66-7D0C-621874E6B42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852848" y="5403225"/>
            <a:ext cx="848517" cy="482205"/>
          </a:xfrm>
          <a:prstGeom prst="rect">
            <a:avLst/>
          </a:prstGeom>
        </p:spPr>
      </p:pic>
      <p:pic>
        <p:nvPicPr>
          <p:cNvPr id="150" name="Picture 149" descr="picture-814-1505119282">
            <a:extLst>
              <a:ext uri="{FF2B5EF4-FFF2-40B4-BE49-F238E27FC236}">
                <a16:creationId xmlns:a16="http://schemas.microsoft.com/office/drawing/2014/main" id="{545FDCAC-E05B-34B7-A75A-30B3426197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85357" y="4246270"/>
            <a:ext cx="830899" cy="262251"/>
          </a:xfrm>
          <a:prstGeom prst="rect">
            <a:avLst/>
          </a:prstGeom>
        </p:spPr>
      </p:pic>
      <p:pic>
        <p:nvPicPr>
          <p:cNvPr id="151" name="Picture 150" descr="download">
            <a:extLst>
              <a:ext uri="{FF2B5EF4-FFF2-40B4-BE49-F238E27FC236}">
                <a16:creationId xmlns:a16="http://schemas.microsoft.com/office/drawing/2014/main" id="{8548F2E0-0046-D588-B7A0-E3D61883C2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30267" y="4172569"/>
            <a:ext cx="850591" cy="345628"/>
          </a:xfrm>
          <a:prstGeom prst="rect">
            <a:avLst/>
          </a:prstGeom>
        </p:spPr>
      </p:pic>
      <p:pic>
        <p:nvPicPr>
          <p:cNvPr id="152" name="Picture 151" descr="131a5b56Untitled-1">
            <a:extLst>
              <a:ext uri="{FF2B5EF4-FFF2-40B4-BE49-F238E27FC236}">
                <a16:creationId xmlns:a16="http://schemas.microsoft.com/office/drawing/2014/main" id="{C8FDFDC3-2355-12A9-D77B-EB4EE7C1ADA7}"/>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66580" y="3917526"/>
            <a:ext cx="681582" cy="946137"/>
          </a:xfrm>
          <a:prstGeom prst="rect">
            <a:avLst/>
          </a:prstGeom>
          <a:ln>
            <a:noFill/>
          </a:ln>
        </p:spPr>
      </p:pic>
      <p:pic>
        <p:nvPicPr>
          <p:cNvPr id="153" name="Picture 9" descr="C:\Users\Ekta.Thakkar\Desktop\download (2).png">
            <a:extLst>
              <a:ext uri="{FF2B5EF4-FFF2-40B4-BE49-F238E27FC236}">
                <a16:creationId xmlns:a16="http://schemas.microsoft.com/office/drawing/2014/main" id="{D5BD0A19-EB3B-DFAA-252D-70CEF483A25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275816" y="4229803"/>
            <a:ext cx="978395" cy="338084"/>
          </a:xfrm>
          <a:prstGeom prst="rect">
            <a:avLst/>
          </a:prstGeom>
          <a:noFill/>
        </p:spPr>
      </p:pic>
      <p:pic>
        <p:nvPicPr>
          <p:cNvPr id="154" name="Picture 13" descr="Image result for lodha logo">
            <a:extLst>
              <a:ext uri="{FF2B5EF4-FFF2-40B4-BE49-F238E27FC236}">
                <a16:creationId xmlns:a16="http://schemas.microsoft.com/office/drawing/2014/main" id="{325CB2EA-F5AE-9708-F731-07A26920DD9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270177" y="4327848"/>
            <a:ext cx="918679" cy="215608"/>
          </a:xfrm>
          <a:prstGeom prst="rect">
            <a:avLst/>
          </a:prstGeom>
          <a:noFill/>
        </p:spPr>
      </p:pic>
      <p:pic>
        <p:nvPicPr>
          <p:cNvPr id="155" name="Picture 154" descr="IMG_20180425_103806-1">
            <a:extLst>
              <a:ext uri="{FF2B5EF4-FFF2-40B4-BE49-F238E27FC236}">
                <a16:creationId xmlns:a16="http://schemas.microsoft.com/office/drawing/2014/main" id="{5049EDE6-8E77-EBEE-4629-5873E240512B}"/>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2546343" y="5278326"/>
            <a:ext cx="595024" cy="716813"/>
          </a:xfrm>
          <a:prstGeom prst="rect">
            <a:avLst/>
          </a:prstGeom>
        </p:spPr>
      </p:pic>
      <p:pic>
        <p:nvPicPr>
          <p:cNvPr id="156" name="Picture 2" descr="Image result for APOLLO HOSPITALS logo">
            <a:extLst>
              <a:ext uri="{FF2B5EF4-FFF2-40B4-BE49-F238E27FC236}">
                <a16:creationId xmlns:a16="http://schemas.microsoft.com/office/drawing/2014/main" id="{D6F762C1-45B0-C0B6-5DFC-334F3F4053C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06903" y="4004084"/>
            <a:ext cx="655742" cy="700452"/>
          </a:xfrm>
          <a:prstGeom prst="rect">
            <a:avLst/>
          </a:prstGeom>
          <a:noFill/>
        </p:spPr>
      </p:pic>
      <p:pic>
        <p:nvPicPr>
          <p:cNvPr id="157" name="Picture 17" descr="Image result for SBI logo">
            <a:extLst>
              <a:ext uri="{FF2B5EF4-FFF2-40B4-BE49-F238E27FC236}">
                <a16:creationId xmlns:a16="http://schemas.microsoft.com/office/drawing/2014/main" id="{2280EA84-3E41-578E-CFFE-4FCA7122358E}"/>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17827" y="2770334"/>
            <a:ext cx="890956" cy="703726"/>
          </a:xfrm>
          <a:prstGeom prst="rect">
            <a:avLst/>
          </a:prstGeom>
          <a:noFill/>
        </p:spPr>
      </p:pic>
      <p:pic>
        <p:nvPicPr>
          <p:cNvPr id="158" name="Picture 24" descr="C:\Users\Ekta.Thakkar\Desktop\download (3).png">
            <a:extLst>
              <a:ext uri="{FF2B5EF4-FFF2-40B4-BE49-F238E27FC236}">
                <a16:creationId xmlns:a16="http://schemas.microsoft.com/office/drawing/2014/main" id="{B968CE1C-C934-E9DF-6FB4-BBDDDCF5EDC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57248" y="5503837"/>
            <a:ext cx="762362" cy="398852"/>
          </a:xfrm>
          <a:prstGeom prst="rect">
            <a:avLst/>
          </a:prstGeom>
          <a:noFill/>
        </p:spPr>
      </p:pic>
      <p:pic>
        <p:nvPicPr>
          <p:cNvPr id="159" name="Picture 10" descr="Related image">
            <a:extLst>
              <a:ext uri="{FF2B5EF4-FFF2-40B4-BE49-F238E27FC236}">
                <a16:creationId xmlns:a16="http://schemas.microsoft.com/office/drawing/2014/main" id="{4F5AF398-98E4-AE12-E928-34264DDA7E60}"/>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033685" y="5414723"/>
            <a:ext cx="539663" cy="539663"/>
          </a:xfrm>
          <a:prstGeom prst="rect">
            <a:avLst/>
          </a:prstGeom>
          <a:noFill/>
        </p:spPr>
      </p:pic>
      <p:pic>
        <p:nvPicPr>
          <p:cNvPr id="160" name="Picture 19" descr="Image result for HDFC logo">
            <a:extLst>
              <a:ext uri="{FF2B5EF4-FFF2-40B4-BE49-F238E27FC236}">
                <a16:creationId xmlns:a16="http://schemas.microsoft.com/office/drawing/2014/main" id="{35E8FB43-798E-E119-84F4-702FF9D0CE9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014922" y="2828946"/>
            <a:ext cx="516259" cy="656609"/>
          </a:xfrm>
          <a:prstGeom prst="rect">
            <a:avLst/>
          </a:prstGeom>
          <a:noFill/>
        </p:spPr>
      </p:pic>
      <p:pic>
        <p:nvPicPr>
          <p:cNvPr id="162" name="Picture 161" descr="dr-bhaskar-v-jedhe-baramati-paediatricians-92spt">
            <a:extLst>
              <a:ext uri="{FF2B5EF4-FFF2-40B4-BE49-F238E27FC236}">
                <a16:creationId xmlns:a16="http://schemas.microsoft.com/office/drawing/2014/main" id="{F6A1E125-FCD1-F945-A74D-7321CDA04EA4}"/>
              </a:ext>
            </a:extLst>
          </p:cNvPr>
          <p:cNvPicPr>
            <a:picLocks noChangeAspect="1"/>
          </p:cNvPicPr>
          <p:nvPr/>
        </p:nvPicPr>
        <p:blipFill>
          <a:blip r:embed="rId18" cstate="screen">
            <a:lum bright="24000"/>
            <a:extLst>
              <a:ext uri="{28A0092B-C50C-407E-A947-70E740481C1C}">
                <a14:useLocalDpi xmlns:a14="http://schemas.microsoft.com/office/drawing/2010/main"/>
              </a:ext>
            </a:extLst>
          </a:blip>
          <a:srcRect/>
          <a:stretch>
            <a:fillRect/>
          </a:stretch>
        </p:blipFill>
        <p:spPr>
          <a:xfrm>
            <a:off x="9736584" y="2994175"/>
            <a:ext cx="938395" cy="326149"/>
          </a:xfrm>
          <a:prstGeom prst="rect">
            <a:avLst/>
          </a:prstGeom>
        </p:spPr>
      </p:pic>
      <p:pic>
        <p:nvPicPr>
          <p:cNvPr id="163" name="Picture 12" descr="Government of India, Hindustan Aeronautics Limited">
            <a:extLst>
              <a:ext uri="{FF2B5EF4-FFF2-40B4-BE49-F238E27FC236}">
                <a16:creationId xmlns:a16="http://schemas.microsoft.com/office/drawing/2014/main" id="{D6F0CB50-4E80-EAC6-EEA2-DA6300B5E7F2}"/>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r="70354"/>
          <a:stretch>
            <a:fillRect/>
          </a:stretch>
        </p:blipFill>
        <p:spPr bwMode="auto">
          <a:xfrm>
            <a:off x="5423647" y="5323128"/>
            <a:ext cx="714714" cy="316792"/>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163">
            <a:extLst>
              <a:ext uri="{FF2B5EF4-FFF2-40B4-BE49-F238E27FC236}">
                <a16:creationId xmlns:a16="http://schemas.microsoft.com/office/drawing/2014/main" id="{E237411A-D498-11DD-BC25-2AB90773EC7A}"/>
              </a:ext>
            </a:extLst>
          </p:cNvPr>
          <p:cNvSpPr txBox="1"/>
          <p:nvPr/>
        </p:nvSpPr>
        <p:spPr>
          <a:xfrm>
            <a:off x="5353523" y="5623111"/>
            <a:ext cx="830644" cy="507831"/>
          </a:xfrm>
          <a:prstGeom prst="rect">
            <a:avLst/>
          </a:prstGeom>
          <a:noFill/>
        </p:spPr>
        <p:txBody>
          <a:bodyPr wrap="square" anchor="ctr">
            <a:spAutoFit/>
          </a:bodyPr>
          <a:lstStyle/>
          <a:p>
            <a:pPr algn="ctr"/>
            <a:r>
              <a:rPr lang="en-US" sz="900" dirty="0"/>
              <a:t>Hindustan Aeronautics Limited</a:t>
            </a:r>
            <a:endParaRPr lang="en-IN" sz="900" dirty="0"/>
          </a:p>
        </p:txBody>
      </p:sp>
      <p:pic>
        <p:nvPicPr>
          <p:cNvPr id="169" name="Picture 168">
            <a:extLst>
              <a:ext uri="{FF2B5EF4-FFF2-40B4-BE49-F238E27FC236}">
                <a16:creationId xmlns:a16="http://schemas.microsoft.com/office/drawing/2014/main" id="{FB57E857-F85B-A647-4FD1-2879BCD9FA3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618117" y="2765233"/>
            <a:ext cx="449249" cy="449249"/>
          </a:xfrm>
          <a:prstGeom prst="rect">
            <a:avLst/>
          </a:prstGeom>
        </p:spPr>
      </p:pic>
      <p:sp>
        <p:nvSpPr>
          <p:cNvPr id="170" name="TextBox 169">
            <a:extLst>
              <a:ext uri="{FF2B5EF4-FFF2-40B4-BE49-F238E27FC236}">
                <a16:creationId xmlns:a16="http://schemas.microsoft.com/office/drawing/2014/main" id="{ED1C0EB8-EF5A-1396-5F7C-4D3B700BE218}"/>
              </a:ext>
            </a:extLst>
          </p:cNvPr>
          <p:cNvSpPr txBox="1"/>
          <p:nvPr/>
        </p:nvSpPr>
        <p:spPr>
          <a:xfrm>
            <a:off x="2218424" y="3154606"/>
            <a:ext cx="1248633" cy="338554"/>
          </a:xfrm>
          <a:prstGeom prst="rect">
            <a:avLst/>
          </a:prstGeom>
          <a:noFill/>
        </p:spPr>
        <p:txBody>
          <a:bodyPr wrap="square">
            <a:spAutoFit/>
          </a:bodyPr>
          <a:lstStyle/>
          <a:p>
            <a:pPr lvl="0" algn="ctr"/>
            <a:r>
              <a:rPr lang="en-US" sz="800" dirty="0">
                <a:solidFill>
                  <a:schemeClr val="tx1">
                    <a:lumMod val="75000"/>
                    <a:lumOff val="25000"/>
                  </a:schemeClr>
                </a:solidFill>
                <a:latin typeface="Aganè S" pitchFamily="2" charset="0"/>
                <a:sym typeface="+mn-ea"/>
              </a:rPr>
              <a:t>Hindustan Petroleum Corporation Limited</a:t>
            </a:r>
          </a:p>
        </p:txBody>
      </p:sp>
      <p:pic>
        <p:nvPicPr>
          <p:cNvPr id="173" name="Picture 2" descr="ISRO logo">
            <a:extLst>
              <a:ext uri="{FF2B5EF4-FFF2-40B4-BE49-F238E27FC236}">
                <a16:creationId xmlns:a16="http://schemas.microsoft.com/office/drawing/2014/main" id="{65D824D4-E2FD-DD18-CDF2-F73906A51736}"/>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0013372" y="4018676"/>
            <a:ext cx="412798" cy="391736"/>
          </a:xfrm>
          <a:prstGeom prst="rect">
            <a:avLst/>
          </a:prstGeom>
          <a:noFill/>
          <a:extLst>
            <a:ext uri="{909E8E84-426E-40DD-AFC4-6F175D3DCCD1}">
              <a14:hiddenFill xmlns:a14="http://schemas.microsoft.com/office/drawing/2010/main">
                <a:solidFill>
                  <a:srgbClr val="FFFFFF"/>
                </a:solidFill>
              </a14:hiddenFill>
            </a:ext>
          </a:extLst>
        </p:spPr>
      </p:pic>
      <p:sp>
        <p:nvSpPr>
          <p:cNvPr id="174" name="TextBox 173">
            <a:extLst>
              <a:ext uri="{FF2B5EF4-FFF2-40B4-BE49-F238E27FC236}">
                <a16:creationId xmlns:a16="http://schemas.microsoft.com/office/drawing/2014/main" id="{C317AA49-2FD6-609A-5A68-9C8D170E8D06}"/>
              </a:ext>
            </a:extLst>
          </p:cNvPr>
          <p:cNvSpPr txBox="1"/>
          <p:nvPr/>
        </p:nvSpPr>
        <p:spPr>
          <a:xfrm>
            <a:off x="9681656" y="4463627"/>
            <a:ext cx="1076230" cy="369332"/>
          </a:xfrm>
          <a:prstGeom prst="rect">
            <a:avLst/>
          </a:prstGeom>
          <a:noFill/>
        </p:spPr>
        <p:txBody>
          <a:bodyPr wrap="square" anchor="ctr">
            <a:spAutoFit/>
          </a:bodyPr>
          <a:lstStyle/>
          <a:p>
            <a:pPr algn="ctr">
              <a:spcAft>
                <a:spcPts val="1000"/>
              </a:spcAft>
            </a:pPr>
            <a:r>
              <a:rPr lang="en-US" sz="900">
                <a:solidFill>
                  <a:srgbClr val="202124"/>
                </a:solidFill>
                <a:effectLst/>
                <a:latin typeface="Aganè S" pitchFamily="2" charset="0"/>
                <a:ea typeface="Calibri" panose="020F0502020204030204" pitchFamily="34" charset="0"/>
                <a:cs typeface="Times New Roman" panose="02020603050405020304" pitchFamily="18" charset="0"/>
              </a:rPr>
              <a:t>U R Rao Satellite Centre</a:t>
            </a:r>
            <a:r>
              <a:rPr lang="en-IN" sz="900">
                <a:effectLst/>
                <a:latin typeface="Aganè S" pitchFamily="2" charset="0"/>
                <a:ea typeface="Calibri" panose="020F0502020204030204" pitchFamily="34" charset="0"/>
                <a:cs typeface="Times New Roman" panose="02020603050405020304" pitchFamily="18" charset="0"/>
              </a:rPr>
              <a:t> </a:t>
            </a:r>
            <a:endParaRPr lang="en-IN" sz="900" dirty="0">
              <a:effectLst/>
              <a:latin typeface="Aganè S" pitchFamily="2" charset="0"/>
              <a:ea typeface="Calibri" panose="020F0502020204030204" pitchFamily="34" charset="0"/>
              <a:cs typeface="Times New Roman" panose="02020603050405020304" pitchFamily="18" charset="0"/>
            </a:endParaRPr>
          </a:p>
        </p:txBody>
      </p:sp>
      <p:pic>
        <p:nvPicPr>
          <p:cNvPr id="176" name="Picture 9">
            <a:extLst>
              <a:ext uri="{FF2B5EF4-FFF2-40B4-BE49-F238E27FC236}">
                <a16:creationId xmlns:a16="http://schemas.microsoft.com/office/drawing/2014/main" id="{7E89B05E-F84C-7621-FF1C-3649693CBBD3}"/>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8473056" y="5461637"/>
            <a:ext cx="2114878" cy="223689"/>
          </a:xfrm>
          <a:prstGeom prst="rect">
            <a:avLst/>
          </a:prstGeom>
          <a:noFill/>
          <a:extLst>
            <a:ext uri="{909E8E84-426E-40DD-AFC4-6F175D3DCCD1}">
              <a14:hiddenFill xmlns:a14="http://schemas.microsoft.com/office/drawing/2010/main">
                <a:solidFill>
                  <a:srgbClr val="FFFFFF"/>
                </a:solidFill>
              </a14:hiddenFill>
            </a:ext>
          </a:extLst>
        </p:spPr>
      </p:pic>
      <p:sp>
        <p:nvSpPr>
          <p:cNvPr id="177" name="TextBox 176">
            <a:extLst>
              <a:ext uri="{FF2B5EF4-FFF2-40B4-BE49-F238E27FC236}">
                <a16:creationId xmlns:a16="http://schemas.microsoft.com/office/drawing/2014/main" id="{18C04A1F-9365-6313-A915-9CEEE5102636}"/>
              </a:ext>
            </a:extLst>
          </p:cNvPr>
          <p:cNvSpPr txBox="1"/>
          <p:nvPr/>
        </p:nvSpPr>
        <p:spPr>
          <a:xfrm>
            <a:off x="8448561" y="5685326"/>
            <a:ext cx="2268385" cy="274499"/>
          </a:xfrm>
          <a:prstGeom prst="rect">
            <a:avLst/>
          </a:prstGeom>
          <a:noFill/>
        </p:spPr>
        <p:txBody>
          <a:bodyPr wrap="square">
            <a:spAutoFit/>
          </a:bodyPr>
          <a:lstStyle/>
          <a:p>
            <a:pPr>
              <a:lnSpc>
                <a:spcPct val="115000"/>
              </a:lnSpc>
              <a:spcAft>
                <a:spcPts val="1000"/>
              </a:spcAft>
            </a:pPr>
            <a:r>
              <a:rPr lang="en-US" sz="1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Karnataka Legislative Assembly</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9B3E9101-891F-8AB9-5E91-870A3BECBC62}"/>
              </a:ext>
            </a:extLst>
          </p:cNvPr>
          <p:cNvSpPr/>
          <p:nvPr/>
        </p:nvSpPr>
        <p:spPr>
          <a:xfrm>
            <a:off x="765048" y="1357111"/>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Oval 2">
            <a:extLst>
              <a:ext uri="{FF2B5EF4-FFF2-40B4-BE49-F238E27FC236}">
                <a16:creationId xmlns:a16="http://schemas.microsoft.com/office/drawing/2014/main" id="{CC4AF079-0BE7-848A-2903-5C5E1A96D678}"/>
              </a:ext>
            </a:extLst>
          </p:cNvPr>
          <p:cNvSpPr/>
          <p:nvPr/>
        </p:nvSpPr>
        <p:spPr>
          <a:xfrm>
            <a:off x="2283106" y="1357111"/>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Oval 3">
            <a:extLst>
              <a:ext uri="{FF2B5EF4-FFF2-40B4-BE49-F238E27FC236}">
                <a16:creationId xmlns:a16="http://schemas.microsoft.com/office/drawing/2014/main" id="{8B259525-E720-6291-475A-C5AFC34AD8C8}"/>
              </a:ext>
            </a:extLst>
          </p:cNvPr>
          <p:cNvSpPr/>
          <p:nvPr/>
        </p:nvSpPr>
        <p:spPr>
          <a:xfrm>
            <a:off x="3751432" y="1357111"/>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Oval 4">
            <a:extLst>
              <a:ext uri="{FF2B5EF4-FFF2-40B4-BE49-F238E27FC236}">
                <a16:creationId xmlns:a16="http://schemas.microsoft.com/office/drawing/2014/main" id="{A3778D09-7830-D7E3-BB50-E15F812E1B7A}"/>
              </a:ext>
            </a:extLst>
          </p:cNvPr>
          <p:cNvSpPr/>
          <p:nvPr/>
        </p:nvSpPr>
        <p:spPr>
          <a:xfrm>
            <a:off x="5198328" y="1357111"/>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Oval 5">
            <a:extLst>
              <a:ext uri="{FF2B5EF4-FFF2-40B4-BE49-F238E27FC236}">
                <a16:creationId xmlns:a16="http://schemas.microsoft.com/office/drawing/2014/main" id="{F3486FDF-6B6F-1908-7741-2FDF56FA3B58}"/>
              </a:ext>
            </a:extLst>
          </p:cNvPr>
          <p:cNvSpPr/>
          <p:nvPr/>
        </p:nvSpPr>
        <p:spPr>
          <a:xfrm>
            <a:off x="6702899" y="1357111"/>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18C29575-CDC6-4523-D7C2-3EF980F7EBC0}"/>
              </a:ext>
            </a:extLst>
          </p:cNvPr>
          <p:cNvSpPr/>
          <p:nvPr/>
        </p:nvSpPr>
        <p:spPr>
          <a:xfrm>
            <a:off x="8222104" y="1357111"/>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703B80A0-B758-E09E-DB1D-705A568920C5}"/>
              </a:ext>
            </a:extLst>
          </p:cNvPr>
          <p:cNvSpPr/>
          <p:nvPr/>
        </p:nvSpPr>
        <p:spPr>
          <a:xfrm>
            <a:off x="9658580" y="1384350"/>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 name="Picture 4" descr="Icon&#10;&#10;Description automatically generated">
            <a:extLst>
              <a:ext uri="{FF2B5EF4-FFF2-40B4-BE49-F238E27FC236}">
                <a16:creationId xmlns:a16="http://schemas.microsoft.com/office/drawing/2014/main" id="{58195A6A-35B8-2928-396F-B0BD03CE30A4}"/>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045346" y="1736670"/>
            <a:ext cx="569531" cy="2871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his_is_the_graphical_mascot_of_Christ_University,_Bangalore">
            <a:extLst>
              <a:ext uri="{FF2B5EF4-FFF2-40B4-BE49-F238E27FC236}">
                <a16:creationId xmlns:a16="http://schemas.microsoft.com/office/drawing/2014/main" id="{F957907A-B8DD-6843-3891-B6C066EBE039}"/>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88694" y="1545762"/>
            <a:ext cx="651627" cy="654737"/>
          </a:xfrm>
          <a:prstGeom prst="rect">
            <a:avLst/>
          </a:prstGeom>
        </p:spPr>
      </p:pic>
      <p:pic>
        <p:nvPicPr>
          <p:cNvPr id="13" name="Picture 12" descr="download (2)">
            <a:extLst>
              <a:ext uri="{FF2B5EF4-FFF2-40B4-BE49-F238E27FC236}">
                <a16:creationId xmlns:a16="http://schemas.microsoft.com/office/drawing/2014/main" id="{20D58A71-CC8E-3A09-C80C-52F6951FD55A}"/>
              </a:ext>
            </a:extLst>
          </p:cNvPr>
          <p:cNvPicPr>
            <a:picLocks noChangeAspect="1"/>
          </p:cNvPicPr>
          <p:nvPr/>
        </p:nvPicPr>
        <p:blipFill>
          <a:blip r:embed="rId25" cstate="screen">
            <a:clrChange>
              <a:clrFrom>
                <a:srgbClr val="FDFFFE"/>
              </a:clrFrom>
              <a:clrTo>
                <a:srgbClr val="FDFFFE">
                  <a:alpha val="0"/>
                </a:srgbClr>
              </a:clrTo>
            </a:clrChange>
            <a:extLst>
              <a:ext uri="{28A0092B-C50C-407E-A947-70E740481C1C}">
                <a14:useLocalDpi xmlns:a14="http://schemas.microsoft.com/office/drawing/2010/main"/>
              </a:ext>
            </a:extLst>
          </a:blip>
          <a:stretch>
            <a:fillRect/>
          </a:stretch>
        </p:blipFill>
        <p:spPr>
          <a:xfrm>
            <a:off x="5430470" y="1583051"/>
            <a:ext cx="638087" cy="638087"/>
          </a:xfrm>
          <a:prstGeom prst="rect">
            <a:avLst/>
          </a:prstGeom>
        </p:spPr>
      </p:pic>
      <p:pic>
        <p:nvPicPr>
          <p:cNvPr id="16" name="Picture 2" descr="Image result for barc logo">
            <a:extLst>
              <a:ext uri="{FF2B5EF4-FFF2-40B4-BE49-F238E27FC236}">
                <a16:creationId xmlns:a16="http://schemas.microsoft.com/office/drawing/2014/main" id="{F885F5AD-6C84-5E69-5D73-7550E301E91B}"/>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2495133" y="1545762"/>
            <a:ext cx="668974" cy="668974"/>
          </a:xfrm>
          <a:prstGeom prst="rect">
            <a:avLst/>
          </a:prstGeom>
          <a:noFill/>
        </p:spPr>
      </p:pic>
      <p:pic>
        <p:nvPicPr>
          <p:cNvPr id="19" name="Picture 18" descr="IndianOilLogo1024x768">
            <a:extLst>
              <a:ext uri="{FF2B5EF4-FFF2-40B4-BE49-F238E27FC236}">
                <a16:creationId xmlns:a16="http://schemas.microsoft.com/office/drawing/2014/main" id="{1151F4AF-973C-7471-E0D7-A26FE7B3E0E0}"/>
              </a:ext>
            </a:extLst>
          </p:cNvPr>
          <p:cNvPicPr>
            <a:picLocks noChangeAspect="1"/>
          </p:cNvPicPr>
          <p:nvPr/>
        </p:nvPicPr>
        <p:blipFill>
          <a:blip r:embed="rId27" cstate="screen">
            <a:clrChange>
              <a:clrFrom>
                <a:srgbClr val="FFFFFF"/>
              </a:clrFrom>
              <a:clrTo>
                <a:srgbClr val="FFFFFF">
                  <a:alpha val="0"/>
                </a:srgbClr>
              </a:clrTo>
            </a:clrChange>
            <a:lum bright="12000"/>
            <a:extLst>
              <a:ext uri="{28A0092B-C50C-407E-A947-70E740481C1C}">
                <a14:useLocalDpi xmlns:a14="http://schemas.microsoft.com/office/drawing/2010/main"/>
              </a:ext>
            </a:extLst>
          </a:blip>
          <a:stretch>
            <a:fillRect/>
          </a:stretch>
        </p:blipFill>
        <p:spPr>
          <a:xfrm>
            <a:off x="6859731" y="1583051"/>
            <a:ext cx="800026" cy="600367"/>
          </a:xfrm>
          <a:prstGeom prst="rect">
            <a:avLst/>
          </a:prstGeom>
        </p:spPr>
      </p:pic>
      <p:pic>
        <p:nvPicPr>
          <p:cNvPr id="20" name="Content Placeholder 5" descr="download (5)">
            <a:extLst>
              <a:ext uri="{FF2B5EF4-FFF2-40B4-BE49-F238E27FC236}">
                <a16:creationId xmlns:a16="http://schemas.microsoft.com/office/drawing/2014/main" id="{0DA9C779-6E5E-4492-3808-176E561320D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8373161" y="1661837"/>
            <a:ext cx="845448" cy="409711"/>
          </a:xfrm>
          <a:prstGeom prst="rect">
            <a:avLst/>
          </a:prstGeom>
        </p:spPr>
      </p:pic>
      <p:pic>
        <p:nvPicPr>
          <p:cNvPr id="21" name="Picture 6" descr="Calendar&#10;&#10;Description automatically generated with low confidence">
            <a:extLst>
              <a:ext uri="{FF2B5EF4-FFF2-40B4-BE49-F238E27FC236}">
                <a16:creationId xmlns:a16="http://schemas.microsoft.com/office/drawing/2014/main" id="{4F2535BF-4E5A-736F-88F8-F0FA5BFCBEB6}"/>
              </a:ext>
            </a:extLst>
          </p:cNvPr>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9937758" y="1464048"/>
            <a:ext cx="542667" cy="59940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4C84FD0-D6F1-F6A5-8C7E-04E278B09AC9}"/>
              </a:ext>
            </a:extLst>
          </p:cNvPr>
          <p:cNvSpPr txBox="1"/>
          <p:nvPr/>
        </p:nvSpPr>
        <p:spPr>
          <a:xfrm>
            <a:off x="9791655" y="2066126"/>
            <a:ext cx="834872" cy="369332"/>
          </a:xfrm>
          <a:prstGeom prst="rect">
            <a:avLst/>
          </a:prstGeom>
          <a:noFill/>
        </p:spPr>
        <p:txBody>
          <a:bodyPr wrap="square">
            <a:spAutoFit/>
          </a:bodyPr>
          <a:lstStyle/>
          <a:p>
            <a:pPr algn="ctr"/>
            <a:r>
              <a:rPr lang="en-US" sz="900" dirty="0">
                <a:solidFill>
                  <a:srgbClr val="202124"/>
                </a:solidFill>
                <a:effectLst/>
                <a:latin typeface="Aganè S" pitchFamily="2" charset="0"/>
                <a:ea typeface="Calibri" panose="020F0502020204030204" pitchFamily="34" charset="0"/>
              </a:rPr>
              <a:t>Indian Air Force</a:t>
            </a:r>
            <a:endParaRPr lang="en-IN" sz="900" dirty="0">
              <a:latin typeface="Aganè S" pitchFamily="2" charset="0"/>
            </a:endParaRPr>
          </a:p>
        </p:txBody>
      </p:sp>
      <p:pic>
        <p:nvPicPr>
          <p:cNvPr id="38" name="Graphic 37">
            <a:extLst>
              <a:ext uri="{FF2B5EF4-FFF2-40B4-BE49-F238E27FC236}">
                <a16:creationId xmlns:a16="http://schemas.microsoft.com/office/drawing/2014/main" id="{918E3D5E-2B8C-FC30-4D4A-9E5E1804C4E7}"/>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5257341" y="497318"/>
            <a:ext cx="3489045" cy="1015190"/>
          </a:xfrm>
          <a:prstGeom prst="rect">
            <a:avLst/>
          </a:prstGeom>
        </p:spPr>
      </p:pic>
      <p:sp>
        <p:nvSpPr>
          <p:cNvPr id="25" name="Rectangle 24">
            <a:extLst>
              <a:ext uri="{FF2B5EF4-FFF2-40B4-BE49-F238E27FC236}">
                <a16:creationId xmlns:a16="http://schemas.microsoft.com/office/drawing/2014/main" id="{D9140B49-0037-5F2C-2BF2-33475B89DA43}"/>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0942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2D038685-7E52-5109-F880-144A9036EC6C}"/>
              </a:ext>
            </a:extLst>
          </p:cNvPr>
          <p:cNvPicPr>
            <a:picLocks noChangeAspect="1"/>
          </p:cNvPicPr>
          <p:nvPr/>
        </p:nvPicPr>
        <p:blipFill rotWithShape="1">
          <a:blip r:embed="rId2">
            <a:extLst>
              <a:ext uri="{28A0092B-C50C-407E-A947-70E740481C1C}">
                <a14:useLocalDpi xmlns:a14="http://schemas.microsoft.com/office/drawing/2010/main"/>
              </a:ext>
            </a:extLst>
          </a:blip>
          <a:srcRect b="8024"/>
          <a:stretch/>
        </p:blipFill>
        <p:spPr>
          <a:xfrm>
            <a:off x="0" y="-24060"/>
            <a:ext cx="12065114" cy="6329788"/>
          </a:xfrm>
          <a:prstGeom prst="rect">
            <a:avLst/>
          </a:prstGeom>
          <a:ln>
            <a:noFill/>
          </a:ln>
          <a:effectLst>
            <a:softEdge rad="112500"/>
          </a:effectLst>
        </p:spPr>
      </p:pic>
      <p:sp>
        <p:nvSpPr>
          <p:cNvPr id="92" name="Oval 91">
            <a:extLst>
              <a:ext uri="{FF2B5EF4-FFF2-40B4-BE49-F238E27FC236}">
                <a16:creationId xmlns:a16="http://schemas.microsoft.com/office/drawing/2014/main" id="{F38E8EBF-EB83-3C2C-AB59-E913FD2A967D}"/>
              </a:ext>
            </a:extLst>
          </p:cNvPr>
          <p:cNvSpPr/>
          <p:nvPr/>
        </p:nvSpPr>
        <p:spPr>
          <a:xfrm>
            <a:off x="765048" y="1926947"/>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Oval 92">
            <a:extLst>
              <a:ext uri="{FF2B5EF4-FFF2-40B4-BE49-F238E27FC236}">
                <a16:creationId xmlns:a16="http://schemas.microsoft.com/office/drawing/2014/main" id="{5345D49F-2890-4A75-5D84-637022BFE94F}"/>
              </a:ext>
            </a:extLst>
          </p:cNvPr>
          <p:cNvSpPr/>
          <p:nvPr/>
        </p:nvSpPr>
        <p:spPr>
          <a:xfrm>
            <a:off x="2283106" y="19269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a:extLst>
              <a:ext uri="{FF2B5EF4-FFF2-40B4-BE49-F238E27FC236}">
                <a16:creationId xmlns:a16="http://schemas.microsoft.com/office/drawing/2014/main" id="{3D82158E-99E5-EF5C-F626-88423D55FC40}"/>
              </a:ext>
            </a:extLst>
          </p:cNvPr>
          <p:cNvSpPr/>
          <p:nvPr/>
        </p:nvSpPr>
        <p:spPr>
          <a:xfrm>
            <a:off x="3751432" y="19269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a:extLst>
              <a:ext uri="{FF2B5EF4-FFF2-40B4-BE49-F238E27FC236}">
                <a16:creationId xmlns:a16="http://schemas.microsoft.com/office/drawing/2014/main" id="{EBAED731-644E-622B-764D-D4A701140A0F}"/>
              </a:ext>
            </a:extLst>
          </p:cNvPr>
          <p:cNvSpPr/>
          <p:nvPr/>
        </p:nvSpPr>
        <p:spPr>
          <a:xfrm>
            <a:off x="5198328" y="19269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Oval 95">
            <a:extLst>
              <a:ext uri="{FF2B5EF4-FFF2-40B4-BE49-F238E27FC236}">
                <a16:creationId xmlns:a16="http://schemas.microsoft.com/office/drawing/2014/main" id="{9F347A99-EBFB-4FC1-1FBB-4285F71AAF42}"/>
              </a:ext>
            </a:extLst>
          </p:cNvPr>
          <p:cNvSpPr/>
          <p:nvPr/>
        </p:nvSpPr>
        <p:spPr>
          <a:xfrm>
            <a:off x="6702899" y="1926947"/>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Oval 96">
            <a:extLst>
              <a:ext uri="{FF2B5EF4-FFF2-40B4-BE49-F238E27FC236}">
                <a16:creationId xmlns:a16="http://schemas.microsoft.com/office/drawing/2014/main" id="{A6C25561-D692-B4C9-1EAB-A238612BF73F}"/>
              </a:ext>
            </a:extLst>
          </p:cNvPr>
          <p:cNvSpPr/>
          <p:nvPr/>
        </p:nvSpPr>
        <p:spPr>
          <a:xfrm>
            <a:off x="778535"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a:extLst>
              <a:ext uri="{FF2B5EF4-FFF2-40B4-BE49-F238E27FC236}">
                <a16:creationId xmlns:a16="http://schemas.microsoft.com/office/drawing/2014/main" id="{3C5E27FF-99E1-0268-DEC7-9B20842CF703}"/>
              </a:ext>
            </a:extLst>
          </p:cNvPr>
          <p:cNvSpPr/>
          <p:nvPr/>
        </p:nvSpPr>
        <p:spPr>
          <a:xfrm>
            <a:off x="2283106"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a:extLst>
              <a:ext uri="{FF2B5EF4-FFF2-40B4-BE49-F238E27FC236}">
                <a16:creationId xmlns:a16="http://schemas.microsoft.com/office/drawing/2014/main" id="{D4DAED94-0555-4B0A-7A56-267541BC0E58}"/>
              </a:ext>
            </a:extLst>
          </p:cNvPr>
          <p:cNvSpPr/>
          <p:nvPr/>
        </p:nvSpPr>
        <p:spPr>
          <a:xfrm>
            <a:off x="3751432"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 name="Oval 102">
            <a:extLst>
              <a:ext uri="{FF2B5EF4-FFF2-40B4-BE49-F238E27FC236}">
                <a16:creationId xmlns:a16="http://schemas.microsoft.com/office/drawing/2014/main" id="{F700CFBB-C939-701F-9AB8-1E1353ECC053}"/>
              </a:ext>
            </a:extLst>
          </p:cNvPr>
          <p:cNvSpPr/>
          <p:nvPr/>
        </p:nvSpPr>
        <p:spPr>
          <a:xfrm>
            <a:off x="5198328"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Oval 103">
            <a:extLst>
              <a:ext uri="{FF2B5EF4-FFF2-40B4-BE49-F238E27FC236}">
                <a16:creationId xmlns:a16="http://schemas.microsoft.com/office/drawing/2014/main" id="{16AA6519-DA02-97AA-51BB-0F21A304DE1F}"/>
              </a:ext>
            </a:extLst>
          </p:cNvPr>
          <p:cNvSpPr/>
          <p:nvPr/>
        </p:nvSpPr>
        <p:spPr>
          <a:xfrm>
            <a:off x="6702899"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Oval 104">
            <a:extLst>
              <a:ext uri="{FF2B5EF4-FFF2-40B4-BE49-F238E27FC236}">
                <a16:creationId xmlns:a16="http://schemas.microsoft.com/office/drawing/2014/main" id="{1AFFF9A1-B78E-097D-33D3-06666E476EF6}"/>
              </a:ext>
            </a:extLst>
          </p:cNvPr>
          <p:cNvSpPr/>
          <p:nvPr/>
        </p:nvSpPr>
        <p:spPr>
          <a:xfrm>
            <a:off x="778535" y="4624800"/>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Oval 105">
            <a:extLst>
              <a:ext uri="{FF2B5EF4-FFF2-40B4-BE49-F238E27FC236}">
                <a16:creationId xmlns:a16="http://schemas.microsoft.com/office/drawing/2014/main" id="{D54511E8-4266-51D0-8E34-07469740BCF0}"/>
              </a:ext>
            </a:extLst>
          </p:cNvPr>
          <p:cNvSpPr/>
          <p:nvPr/>
        </p:nvSpPr>
        <p:spPr>
          <a:xfrm>
            <a:off x="2283106" y="4624800"/>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Oval 106">
            <a:extLst>
              <a:ext uri="{FF2B5EF4-FFF2-40B4-BE49-F238E27FC236}">
                <a16:creationId xmlns:a16="http://schemas.microsoft.com/office/drawing/2014/main" id="{F9E507C8-26EF-3183-8166-907F5EE85C8D}"/>
              </a:ext>
            </a:extLst>
          </p:cNvPr>
          <p:cNvSpPr/>
          <p:nvPr/>
        </p:nvSpPr>
        <p:spPr>
          <a:xfrm>
            <a:off x="6706316" y="4561854"/>
            <a:ext cx="1194402" cy="122407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Oval 107">
            <a:extLst>
              <a:ext uri="{FF2B5EF4-FFF2-40B4-BE49-F238E27FC236}">
                <a16:creationId xmlns:a16="http://schemas.microsoft.com/office/drawing/2014/main" id="{295BA6AC-30ED-0D5D-2E61-B3F6FA5E863A}"/>
              </a:ext>
            </a:extLst>
          </p:cNvPr>
          <p:cNvSpPr/>
          <p:nvPr/>
        </p:nvSpPr>
        <p:spPr>
          <a:xfrm>
            <a:off x="3730320" y="4643291"/>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Oval 108">
            <a:extLst>
              <a:ext uri="{FF2B5EF4-FFF2-40B4-BE49-F238E27FC236}">
                <a16:creationId xmlns:a16="http://schemas.microsoft.com/office/drawing/2014/main" id="{612B0F0F-638A-E896-FD11-D85EA9433873}"/>
              </a:ext>
            </a:extLst>
          </p:cNvPr>
          <p:cNvSpPr/>
          <p:nvPr/>
        </p:nvSpPr>
        <p:spPr>
          <a:xfrm>
            <a:off x="5234891" y="4643291"/>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Flowchart: Terminator 109">
            <a:extLst>
              <a:ext uri="{FF2B5EF4-FFF2-40B4-BE49-F238E27FC236}">
                <a16:creationId xmlns:a16="http://schemas.microsoft.com/office/drawing/2014/main" id="{D5536DF3-E562-0AA1-EAEC-3EA6228C29BB}"/>
              </a:ext>
            </a:extLst>
          </p:cNvPr>
          <p:cNvSpPr/>
          <p:nvPr/>
        </p:nvSpPr>
        <p:spPr>
          <a:xfrm>
            <a:off x="8122664" y="4731891"/>
            <a:ext cx="2777874" cy="832968"/>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TextBox 110">
            <a:extLst>
              <a:ext uri="{FF2B5EF4-FFF2-40B4-BE49-F238E27FC236}">
                <a16:creationId xmlns:a16="http://schemas.microsoft.com/office/drawing/2014/main" id="{6B4CB9C7-A993-3168-18A4-045D41E23D7B}"/>
              </a:ext>
            </a:extLst>
          </p:cNvPr>
          <p:cNvSpPr txBox="1"/>
          <p:nvPr/>
        </p:nvSpPr>
        <p:spPr>
          <a:xfrm>
            <a:off x="2428406" y="3974453"/>
            <a:ext cx="830898" cy="369332"/>
          </a:xfrm>
          <a:prstGeom prst="rect">
            <a:avLst/>
          </a:prstGeom>
          <a:noFill/>
        </p:spPr>
        <p:txBody>
          <a:bodyPr wrap="square">
            <a:spAutoFit/>
          </a:bodyPr>
          <a:lstStyle/>
          <a:p>
            <a:pPr lvl="0" algn="ctr"/>
            <a:r>
              <a:rPr lang="en-US" sz="900" dirty="0">
                <a:solidFill>
                  <a:schemeClr val="tx1">
                    <a:lumMod val="75000"/>
                    <a:lumOff val="25000"/>
                  </a:schemeClr>
                </a:solidFill>
                <a:sym typeface="+mn-ea"/>
              </a:rPr>
              <a:t>MANTRALAYA MUMBAI</a:t>
            </a:r>
          </a:p>
        </p:txBody>
      </p:sp>
      <p:sp>
        <p:nvSpPr>
          <p:cNvPr id="112" name="TextBox 111">
            <a:extLst>
              <a:ext uri="{FF2B5EF4-FFF2-40B4-BE49-F238E27FC236}">
                <a16:creationId xmlns:a16="http://schemas.microsoft.com/office/drawing/2014/main" id="{F9196F96-E00E-C639-5A6E-2A04324E1295}"/>
              </a:ext>
            </a:extLst>
          </p:cNvPr>
          <p:cNvSpPr txBox="1"/>
          <p:nvPr/>
        </p:nvSpPr>
        <p:spPr>
          <a:xfrm>
            <a:off x="3765606" y="3943572"/>
            <a:ext cx="1057472" cy="507831"/>
          </a:xfrm>
          <a:prstGeom prst="rect">
            <a:avLst/>
          </a:prstGeom>
          <a:noFill/>
        </p:spPr>
        <p:txBody>
          <a:bodyPr wrap="square">
            <a:spAutoFit/>
          </a:bodyPr>
          <a:lstStyle/>
          <a:p>
            <a:pPr lvl="0" algn="ctr"/>
            <a:r>
              <a:rPr lang="en-US" sz="900" dirty="0">
                <a:solidFill>
                  <a:schemeClr val="tx1">
                    <a:lumMod val="75000"/>
                    <a:lumOff val="25000"/>
                  </a:schemeClr>
                </a:solidFill>
                <a:sym typeface="+mn-ea"/>
              </a:rPr>
              <a:t>TELANGANA STATE TECHNOLOGY</a:t>
            </a:r>
            <a:endParaRPr lang="en-IN" altLang="en-US" sz="900" dirty="0">
              <a:solidFill>
                <a:schemeClr val="tx1">
                  <a:lumMod val="75000"/>
                  <a:lumOff val="25000"/>
                </a:schemeClr>
              </a:solidFill>
              <a:sym typeface="+mn-ea"/>
            </a:endParaRPr>
          </a:p>
        </p:txBody>
      </p:sp>
      <p:sp>
        <p:nvSpPr>
          <p:cNvPr id="113" name="Oval 112">
            <a:extLst>
              <a:ext uri="{FF2B5EF4-FFF2-40B4-BE49-F238E27FC236}">
                <a16:creationId xmlns:a16="http://schemas.microsoft.com/office/drawing/2014/main" id="{54BF5F09-D7BD-65B5-7BAB-A91A8CCE2A82}"/>
              </a:ext>
            </a:extLst>
          </p:cNvPr>
          <p:cNvSpPr/>
          <p:nvPr/>
        </p:nvSpPr>
        <p:spPr>
          <a:xfrm>
            <a:off x="778535" y="3331653"/>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Oval 113">
            <a:extLst>
              <a:ext uri="{FF2B5EF4-FFF2-40B4-BE49-F238E27FC236}">
                <a16:creationId xmlns:a16="http://schemas.microsoft.com/office/drawing/2014/main" id="{DD1E1990-A2F6-2496-8DBA-B3D2A5C79B58}"/>
              </a:ext>
            </a:extLst>
          </p:cNvPr>
          <p:cNvSpPr/>
          <p:nvPr/>
        </p:nvSpPr>
        <p:spPr>
          <a:xfrm>
            <a:off x="2283106" y="3331653"/>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 name="Oval 114">
            <a:extLst>
              <a:ext uri="{FF2B5EF4-FFF2-40B4-BE49-F238E27FC236}">
                <a16:creationId xmlns:a16="http://schemas.microsoft.com/office/drawing/2014/main" id="{E1A6A910-48A1-2B20-8476-A6C613B7A271}"/>
              </a:ext>
            </a:extLst>
          </p:cNvPr>
          <p:cNvSpPr/>
          <p:nvPr/>
        </p:nvSpPr>
        <p:spPr>
          <a:xfrm>
            <a:off x="3751432" y="3331653"/>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 name="Oval 115">
            <a:extLst>
              <a:ext uri="{FF2B5EF4-FFF2-40B4-BE49-F238E27FC236}">
                <a16:creationId xmlns:a16="http://schemas.microsoft.com/office/drawing/2014/main" id="{922FBEF9-10A5-D9F0-C821-D5135C9C7D90}"/>
              </a:ext>
            </a:extLst>
          </p:cNvPr>
          <p:cNvSpPr/>
          <p:nvPr/>
        </p:nvSpPr>
        <p:spPr>
          <a:xfrm>
            <a:off x="5198328" y="3331653"/>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TextBox 116">
            <a:extLst>
              <a:ext uri="{FF2B5EF4-FFF2-40B4-BE49-F238E27FC236}">
                <a16:creationId xmlns:a16="http://schemas.microsoft.com/office/drawing/2014/main" id="{8278C170-6934-15C1-B4FF-AD4B8753EB5E}"/>
              </a:ext>
            </a:extLst>
          </p:cNvPr>
          <p:cNvSpPr txBox="1"/>
          <p:nvPr/>
        </p:nvSpPr>
        <p:spPr>
          <a:xfrm>
            <a:off x="2428406" y="3974467"/>
            <a:ext cx="830898" cy="369332"/>
          </a:xfrm>
          <a:prstGeom prst="rect">
            <a:avLst/>
          </a:prstGeom>
          <a:noFill/>
        </p:spPr>
        <p:txBody>
          <a:bodyPr wrap="square">
            <a:spAutoFit/>
          </a:bodyPr>
          <a:lstStyle/>
          <a:p>
            <a:pPr lvl="0" algn="ctr"/>
            <a:r>
              <a:rPr lang="en-US" sz="900" dirty="0">
                <a:solidFill>
                  <a:schemeClr val="tx1">
                    <a:lumMod val="75000"/>
                    <a:lumOff val="25000"/>
                  </a:schemeClr>
                </a:solidFill>
                <a:sym typeface="+mn-ea"/>
              </a:rPr>
              <a:t>MANTRALAYA MUMBAI</a:t>
            </a:r>
          </a:p>
        </p:txBody>
      </p:sp>
      <p:sp>
        <p:nvSpPr>
          <p:cNvPr id="118" name="TextBox 117">
            <a:extLst>
              <a:ext uri="{FF2B5EF4-FFF2-40B4-BE49-F238E27FC236}">
                <a16:creationId xmlns:a16="http://schemas.microsoft.com/office/drawing/2014/main" id="{6DD0137C-3507-F9CF-17B8-4E0A7176EFE7}"/>
              </a:ext>
            </a:extLst>
          </p:cNvPr>
          <p:cNvSpPr txBox="1"/>
          <p:nvPr/>
        </p:nvSpPr>
        <p:spPr>
          <a:xfrm>
            <a:off x="3765606" y="3943586"/>
            <a:ext cx="1057472" cy="507831"/>
          </a:xfrm>
          <a:prstGeom prst="rect">
            <a:avLst/>
          </a:prstGeom>
          <a:noFill/>
        </p:spPr>
        <p:txBody>
          <a:bodyPr wrap="square">
            <a:spAutoFit/>
          </a:bodyPr>
          <a:lstStyle/>
          <a:p>
            <a:pPr lvl="0" algn="ctr"/>
            <a:r>
              <a:rPr lang="en-US" sz="900" dirty="0">
                <a:solidFill>
                  <a:schemeClr val="tx1">
                    <a:lumMod val="75000"/>
                    <a:lumOff val="25000"/>
                  </a:schemeClr>
                </a:solidFill>
                <a:sym typeface="+mn-ea"/>
              </a:rPr>
              <a:t>TELANGANA STATE TECHNOLOGY</a:t>
            </a:r>
            <a:endParaRPr lang="en-IN" altLang="en-US" sz="900" dirty="0">
              <a:solidFill>
                <a:schemeClr val="tx1">
                  <a:lumMod val="75000"/>
                  <a:lumOff val="25000"/>
                </a:schemeClr>
              </a:solidFill>
              <a:sym typeface="+mn-ea"/>
            </a:endParaRPr>
          </a:p>
        </p:txBody>
      </p:sp>
      <p:sp>
        <p:nvSpPr>
          <p:cNvPr id="119" name="Oval 118">
            <a:extLst>
              <a:ext uri="{FF2B5EF4-FFF2-40B4-BE49-F238E27FC236}">
                <a16:creationId xmlns:a16="http://schemas.microsoft.com/office/drawing/2014/main" id="{26ECEF30-D734-6032-1CA9-11D81BAABB6B}"/>
              </a:ext>
            </a:extLst>
          </p:cNvPr>
          <p:cNvSpPr/>
          <p:nvPr/>
        </p:nvSpPr>
        <p:spPr>
          <a:xfrm>
            <a:off x="778535"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Oval 119">
            <a:extLst>
              <a:ext uri="{FF2B5EF4-FFF2-40B4-BE49-F238E27FC236}">
                <a16:creationId xmlns:a16="http://schemas.microsoft.com/office/drawing/2014/main" id="{20A6CE3C-3401-635F-7A56-50E3F4587D3B}"/>
              </a:ext>
            </a:extLst>
          </p:cNvPr>
          <p:cNvSpPr/>
          <p:nvPr/>
        </p:nvSpPr>
        <p:spPr>
          <a:xfrm>
            <a:off x="2283106"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Oval 120">
            <a:extLst>
              <a:ext uri="{FF2B5EF4-FFF2-40B4-BE49-F238E27FC236}">
                <a16:creationId xmlns:a16="http://schemas.microsoft.com/office/drawing/2014/main" id="{6A733564-C176-AE54-25EF-8EDBE5B79CBD}"/>
              </a:ext>
            </a:extLst>
          </p:cNvPr>
          <p:cNvSpPr/>
          <p:nvPr/>
        </p:nvSpPr>
        <p:spPr>
          <a:xfrm>
            <a:off x="3751432" y="3331639"/>
            <a:ext cx="1085820"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Oval 121">
            <a:extLst>
              <a:ext uri="{FF2B5EF4-FFF2-40B4-BE49-F238E27FC236}">
                <a16:creationId xmlns:a16="http://schemas.microsoft.com/office/drawing/2014/main" id="{4A8405B0-26D1-E93D-43C0-CD76EA753AC8}"/>
              </a:ext>
            </a:extLst>
          </p:cNvPr>
          <p:cNvSpPr/>
          <p:nvPr/>
        </p:nvSpPr>
        <p:spPr>
          <a:xfrm>
            <a:off x="765048" y="3331639"/>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Oval 122">
            <a:extLst>
              <a:ext uri="{FF2B5EF4-FFF2-40B4-BE49-F238E27FC236}">
                <a16:creationId xmlns:a16="http://schemas.microsoft.com/office/drawing/2014/main" id="{FAD88FEE-1612-6090-38F7-90861C0C8E04}"/>
              </a:ext>
            </a:extLst>
          </p:cNvPr>
          <p:cNvSpPr/>
          <p:nvPr/>
        </p:nvSpPr>
        <p:spPr>
          <a:xfrm>
            <a:off x="6689412" y="3331639"/>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4" name="Picture 7" descr="Indian Navy, Ministry of Defence, Government of India">
            <a:extLst>
              <a:ext uri="{FF2B5EF4-FFF2-40B4-BE49-F238E27FC236}">
                <a16:creationId xmlns:a16="http://schemas.microsoft.com/office/drawing/2014/main" id="{F6A6EF62-956A-190D-9DB4-BC8956D441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1295" y="3660875"/>
            <a:ext cx="825174" cy="315414"/>
          </a:xfrm>
          <a:prstGeom prst="rect">
            <a:avLst/>
          </a:prstGeom>
          <a:noFill/>
          <a:extLst>
            <a:ext uri="{909E8E84-426E-40DD-AFC4-6F175D3DCCD1}">
              <a14:hiddenFill xmlns:a14="http://schemas.microsoft.com/office/drawing/2010/main">
                <a:solidFill>
                  <a:srgbClr val="FFFFFF"/>
                </a:solidFill>
              </a14:hiddenFill>
            </a:ext>
          </a:extLst>
        </p:spPr>
      </p:pic>
      <p:sp>
        <p:nvSpPr>
          <p:cNvPr id="125" name="Oval 124">
            <a:extLst>
              <a:ext uri="{FF2B5EF4-FFF2-40B4-BE49-F238E27FC236}">
                <a16:creationId xmlns:a16="http://schemas.microsoft.com/office/drawing/2014/main" id="{30486A4C-F4BD-FCBB-21DD-75D0C56008D6}"/>
              </a:ext>
            </a:extLst>
          </p:cNvPr>
          <p:cNvSpPr/>
          <p:nvPr/>
        </p:nvSpPr>
        <p:spPr>
          <a:xfrm>
            <a:off x="2269619" y="4624800"/>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Oval 125">
            <a:extLst>
              <a:ext uri="{FF2B5EF4-FFF2-40B4-BE49-F238E27FC236}">
                <a16:creationId xmlns:a16="http://schemas.microsoft.com/office/drawing/2014/main" id="{AFC4BEF0-D3AB-008D-5900-C4FD5E0F5B59}"/>
              </a:ext>
            </a:extLst>
          </p:cNvPr>
          <p:cNvSpPr/>
          <p:nvPr/>
        </p:nvSpPr>
        <p:spPr>
          <a:xfrm>
            <a:off x="3716833" y="4643291"/>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Oval 126">
            <a:extLst>
              <a:ext uri="{FF2B5EF4-FFF2-40B4-BE49-F238E27FC236}">
                <a16:creationId xmlns:a16="http://schemas.microsoft.com/office/drawing/2014/main" id="{9ABFA7EB-2551-D9FC-212E-74D5000752EF}"/>
              </a:ext>
            </a:extLst>
          </p:cNvPr>
          <p:cNvSpPr/>
          <p:nvPr/>
        </p:nvSpPr>
        <p:spPr>
          <a:xfrm>
            <a:off x="5221404" y="4643291"/>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28" name="Picture 2" descr="Image result for barc logo">
            <a:extLst>
              <a:ext uri="{FF2B5EF4-FFF2-40B4-BE49-F238E27FC236}">
                <a16:creationId xmlns:a16="http://schemas.microsoft.com/office/drawing/2014/main" id="{3CCD19C5-CC7F-043B-2C43-FAAF9FA0EDD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52229" y="4797610"/>
            <a:ext cx="767171" cy="767171"/>
          </a:xfrm>
          <a:prstGeom prst="rect">
            <a:avLst/>
          </a:prstGeom>
          <a:noFill/>
        </p:spPr>
      </p:pic>
      <p:pic>
        <p:nvPicPr>
          <p:cNvPr id="129" name="Picture 8" descr="Icon&#10;&#10;Description automatically generated">
            <a:extLst>
              <a:ext uri="{FF2B5EF4-FFF2-40B4-BE49-F238E27FC236}">
                <a16:creationId xmlns:a16="http://schemas.microsoft.com/office/drawing/2014/main" id="{BD2BB80A-D5F0-E361-931E-739B2FD7125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01596" y="4834146"/>
            <a:ext cx="394585" cy="39126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5" descr="Indian Army">
            <a:extLst>
              <a:ext uri="{FF2B5EF4-FFF2-40B4-BE49-F238E27FC236}">
                <a16:creationId xmlns:a16="http://schemas.microsoft.com/office/drawing/2014/main" id="{2026643E-62D0-AAEF-07C2-707EBB38685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80043" y="5064997"/>
            <a:ext cx="872449" cy="209259"/>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a:extLst>
              <a:ext uri="{FF2B5EF4-FFF2-40B4-BE49-F238E27FC236}">
                <a16:creationId xmlns:a16="http://schemas.microsoft.com/office/drawing/2014/main" id="{4BBBA4A2-9F71-4918-FCE6-6C70B8BBDBF9}"/>
              </a:ext>
            </a:extLst>
          </p:cNvPr>
          <p:cNvSpPr txBox="1"/>
          <p:nvPr/>
        </p:nvSpPr>
        <p:spPr>
          <a:xfrm>
            <a:off x="5280669" y="5301476"/>
            <a:ext cx="1071195" cy="230832"/>
          </a:xfrm>
          <a:prstGeom prst="rect">
            <a:avLst/>
          </a:prstGeom>
          <a:noFill/>
        </p:spPr>
        <p:txBody>
          <a:bodyPr wrap="square">
            <a:spAutoFit/>
          </a:bodyPr>
          <a:lstStyle/>
          <a:p>
            <a:pPr algn="ctr"/>
            <a:r>
              <a:rPr lang="en-US" sz="900" dirty="0">
                <a:solidFill>
                  <a:srgbClr val="202124"/>
                </a:solidFill>
                <a:effectLst/>
                <a:latin typeface="Aganè S" pitchFamily="2" charset="0"/>
                <a:ea typeface="Calibri" panose="020F0502020204030204" pitchFamily="34" charset="0"/>
              </a:rPr>
              <a:t>Indian Army</a:t>
            </a:r>
            <a:endParaRPr lang="en-IN" sz="900" dirty="0">
              <a:latin typeface="Aganè S" pitchFamily="2" charset="0"/>
            </a:endParaRPr>
          </a:p>
        </p:txBody>
      </p:sp>
      <p:sp>
        <p:nvSpPr>
          <p:cNvPr id="132" name="TextBox 131">
            <a:extLst>
              <a:ext uri="{FF2B5EF4-FFF2-40B4-BE49-F238E27FC236}">
                <a16:creationId xmlns:a16="http://schemas.microsoft.com/office/drawing/2014/main" id="{A6865E16-EC33-8874-1D1E-FA52BA37B5DE}"/>
              </a:ext>
            </a:extLst>
          </p:cNvPr>
          <p:cNvSpPr txBox="1"/>
          <p:nvPr/>
        </p:nvSpPr>
        <p:spPr>
          <a:xfrm>
            <a:off x="882895" y="3974453"/>
            <a:ext cx="851539" cy="230832"/>
          </a:xfrm>
          <a:prstGeom prst="rect">
            <a:avLst/>
          </a:prstGeom>
          <a:noFill/>
        </p:spPr>
        <p:txBody>
          <a:bodyPr wrap="square">
            <a:spAutoFit/>
          </a:bodyPr>
          <a:lstStyle/>
          <a:p>
            <a:pPr algn="ctr"/>
            <a:r>
              <a:rPr lang="en-US" sz="900" dirty="0">
                <a:solidFill>
                  <a:srgbClr val="202124"/>
                </a:solidFill>
                <a:effectLst/>
                <a:latin typeface="Aganè S" pitchFamily="2" charset="0"/>
                <a:ea typeface="Calibri" panose="020F0502020204030204" pitchFamily="34" charset="0"/>
              </a:rPr>
              <a:t>Indian Navy</a:t>
            </a:r>
            <a:endParaRPr lang="en-IN" sz="900" dirty="0">
              <a:latin typeface="Aganè S" pitchFamily="2" charset="0"/>
            </a:endParaRPr>
          </a:p>
        </p:txBody>
      </p:sp>
      <p:sp>
        <p:nvSpPr>
          <p:cNvPr id="133" name="TextBox 132">
            <a:extLst>
              <a:ext uri="{FF2B5EF4-FFF2-40B4-BE49-F238E27FC236}">
                <a16:creationId xmlns:a16="http://schemas.microsoft.com/office/drawing/2014/main" id="{21DABE94-FD80-895F-D749-864880C31B76}"/>
              </a:ext>
            </a:extLst>
          </p:cNvPr>
          <p:cNvSpPr txBox="1"/>
          <p:nvPr/>
        </p:nvSpPr>
        <p:spPr>
          <a:xfrm>
            <a:off x="3693041" y="5222591"/>
            <a:ext cx="1148039" cy="366382"/>
          </a:xfrm>
          <a:prstGeom prst="rect">
            <a:avLst/>
          </a:prstGeom>
          <a:noFill/>
        </p:spPr>
        <p:txBody>
          <a:bodyPr wrap="square">
            <a:spAutoFit/>
          </a:bodyPr>
          <a:lstStyle/>
          <a:p>
            <a:pPr algn="ctr">
              <a:lnSpc>
                <a:spcPct val="115000"/>
              </a:lnSpc>
              <a:spcAft>
                <a:spcPts val="1000"/>
              </a:spcAft>
            </a:pPr>
            <a:r>
              <a:rPr lang="en-US" sz="800" dirty="0">
                <a:solidFill>
                  <a:srgbClr val="202124"/>
                </a:solidFill>
                <a:effectLst/>
                <a:latin typeface="Aganè S" pitchFamily="2" charset="0"/>
                <a:ea typeface="Calibri" panose="020F0502020204030204" pitchFamily="34" charset="0"/>
                <a:cs typeface="Times New Roman" panose="02020603050405020304" pitchFamily="18" charset="0"/>
              </a:rPr>
              <a:t>National Aerospace Laboratories</a:t>
            </a:r>
            <a:endParaRPr lang="en-IN" sz="800" dirty="0">
              <a:effectLst/>
              <a:latin typeface="Aganè S" pitchFamily="2" charset="0"/>
              <a:ea typeface="Calibri" panose="020F0502020204030204" pitchFamily="34" charset="0"/>
              <a:cs typeface="Times New Roman" panose="02020603050405020304" pitchFamily="18" charset="0"/>
            </a:endParaRPr>
          </a:p>
        </p:txBody>
      </p:sp>
      <p:pic>
        <p:nvPicPr>
          <p:cNvPr id="134" name="Picture 133" descr="Hathway">
            <a:extLst>
              <a:ext uri="{FF2B5EF4-FFF2-40B4-BE49-F238E27FC236}">
                <a16:creationId xmlns:a16="http://schemas.microsoft.com/office/drawing/2014/main" id="{F9547352-807F-5970-B672-5CB0C4A675B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7636" y="3780179"/>
            <a:ext cx="872438" cy="175790"/>
          </a:xfrm>
          <a:prstGeom prst="rect">
            <a:avLst/>
          </a:prstGeom>
          <a:noFill/>
          <a:extLst>
            <a:ext uri="{909E8E84-426E-40DD-AFC4-6F175D3DCCD1}">
              <a14:hiddenFill xmlns:a14="http://schemas.microsoft.com/office/drawing/2010/main">
                <a:solidFill>
                  <a:srgbClr val="FFFFFF"/>
                </a:solidFill>
              </a14:hiddenFill>
            </a:ext>
          </a:extLst>
        </p:spPr>
      </p:pic>
      <p:pic>
        <p:nvPicPr>
          <p:cNvPr id="135" name="Content Placeholder 3">
            <a:extLst>
              <a:ext uri="{FF2B5EF4-FFF2-40B4-BE49-F238E27FC236}">
                <a16:creationId xmlns:a16="http://schemas.microsoft.com/office/drawing/2014/main" id="{621E273E-6157-DBC0-8371-37794535068B}"/>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862510" y="3565674"/>
            <a:ext cx="902231" cy="414837"/>
          </a:xfrm>
          <a:prstGeom prst="rect">
            <a:avLst/>
          </a:prstGeom>
        </p:spPr>
      </p:pic>
      <p:pic>
        <p:nvPicPr>
          <p:cNvPr id="136" name="Picture 135" descr="download">
            <a:extLst>
              <a:ext uri="{FF2B5EF4-FFF2-40B4-BE49-F238E27FC236}">
                <a16:creationId xmlns:a16="http://schemas.microsoft.com/office/drawing/2014/main" id="{D4C8B740-5FE0-D68C-DFC5-B31CC989490A}"/>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296686" y="3559086"/>
            <a:ext cx="898959" cy="640168"/>
          </a:xfrm>
          <a:prstGeom prst="rect">
            <a:avLst/>
          </a:prstGeom>
        </p:spPr>
      </p:pic>
      <p:pic>
        <p:nvPicPr>
          <p:cNvPr id="137" name="Picture 4" descr="Image result for AIIMS HOSPITALS logo">
            <a:extLst>
              <a:ext uri="{FF2B5EF4-FFF2-40B4-BE49-F238E27FC236}">
                <a16:creationId xmlns:a16="http://schemas.microsoft.com/office/drawing/2014/main" id="{8922FEE0-2B8B-98DF-7F33-49C1ED9B104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47091" y="4784113"/>
            <a:ext cx="726849" cy="693347"/>
          </a:xfrm>
          <a:prstGeom prst="rect">
            <a:avLst/>
          </a:prstGeom>
          <a:noFill/>
        </p:spPr>
      </p:pic>
      <p:pic>
        <p:nvPicPr>
          <p:cNvPr id="138" name="Picture 137">
            <a:extLst>
              <a:ext uri="{FF2B5EF4-FFF2-40B4-BE49-F238E27FC236}">
                <a16:creationId xmlns:a16="http://schemas.microsoft.com/office/drawing/2014/main" id="{1B611EBA-A9D3-E797-AA73-2875169B6971}"/>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a:xfrm>
            <a:off x="850594" y="5004028"/>
            <a:ext cx="941700" cy="339723"/>
          </a:xfrm>
          <a:prstGeom prst="rect">
            <a:avLst/>
          </a:prstGeom>
        </p:spPr>
      </p:pic>
      <p:pic>
        <p:nvPicPr>
          <p:cNvPr id="139" name="Picture 138">
            <a:extLst>
              <a:ext uri="{FF2B5EF4-FFF2-40B4-BE49-F238E27FC236}">
                <a16:creationId xmlns:a16="http://schemas.microsoft.com/office/drawing/2014/main" id="{BE67F975-08D3-2CCC-65B2-66C955084FB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94207" y="3660875"/>
            <a:ext cx="547995" cy="556185"/>
          </a:xfrm>
          <a:prstGeom prst="rect">
            <a:avLst/>
          </a:prstGeom>
        </p:spPr>
      </p:pic>
      <p:pic>
        <p:nvPicPr>
          <p:cNvPr id="140" name="Picture 15" descr="Image result for mcgm logo">
            <a:extLst>
              <a:ext uri="{FF2B5EF4-FFF2-40B4-BE49-F238E27FC236}">
                <a16:creationId xmlns:a16="http://schemas.microsoft.com/office/drawing/2014/main" id="{8D9BD8E5-C49E-ADCA-5B16-332526ACC20E}"/>
              </a:ext>
            </a:extLst>
          </p:cNvPr>
          <p:cNvPicPr>
            <a:picLocks noChangeAspect="1" noChangeArrowheads="1"/>
          </p:cNvPicPr>
          <p:nvPr/>
        </p:nvPicPr>
        <p:blipFill>
          <a:blip r:embed="rId1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3926035" y="2124384"/>
            <a:ext cx="736613" cy="717917"/>
          </a:xfrm>
          <a:prstGeom prst="rect">
            <a:avLst/>
          </a:prstGeom>
          <a:noFill/>
        </p:spPr>
      </p:pic>
      <p:pic>
        <p:nvPicPr>
          <p:cNvPr id="141" name="Picture 140" descr="logo">
            <a:extLst>
              <a:ext uri="{FF2B5EF4-FFF2-40B4-BE49-F238E27FC236}">
                <a16:creationId xmlns:a16="http://schemas.microsoft.com/office/drawing/2014/main" id="{3ECADD71-37EE-7CA1-CB9F-023C0DA7426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310145" y="4894036"/>
            <a:ext cx="1119919" cy="574317"/>
          </a:xfrm>
          <a:prstGeom prst="rect">
            <a:avLst/>
          </a:prstGeom>
          <a:noFill/>
          <a:extLst>
            <a:ext uri="{909E8E84-426E-40DD-AFC4-6F175D3DCCD1}">
              <a14:hiddenFill xmlns:a14="http://schemas.microsoft.com/office/drawing/2010/main">
                <a:solidFill>
                  <a:srgbClr val="FFFFFF"/>
                </a:solidFill>
              </a14:hiddenFill>
            </a:ext>
          </a:extLst>
        </p:spPr>
      </p:pic>
      <p:sp>
        <p:nvSpPr>
          <p:cNvPr id="142" name="TextBox 141">
            <a:extLst>
              <a:ext uri="{FF2B5EF4-FFF2-40B4-BE49-F238E27FC236}">
                <a16:creationId xmlns:a16="http://schemas.microsoft.com/office/drawing/2014/main" id="{5D90F6BE-D521-F168-1D18-E952AC91C74F}"/>
              </a:ext>
            </a:extLst>
          </p:cNvPr>
          <p:cNvSpPr txBox="1"/>
          <p:nvPr/>
        </p:nvSpPr>
        <p:spPr>
          <a:xfrm>
            <a:off x="9340130" y="5012523"/>
            <a:ext cx="1560408" cy="369332"/>
          </a:xfrm>
          <a:prstGeom prst="rect">
            <a:avLst/>
          </a:prstGeom>
          <a:noFill/>
        </p:spPr>
        <p:txBody>
          <a:bodyPr wrap="square">
            <a:spAutoFit/>
          </a:bodyPr>
          <a:lstStyle>
            <a:defPPr>
              <a:defRPr lang="en-US"/>
            </a:defPPr>
            <a:lvl1pPr lvl="0" algn="ctr">
              <a:defRPr sz="900">
                <a:solidFill>
                  <a:schemeClr val="tx1">
                    <a:lumMod val="75000"/>
                    <a:lumOff val="25000"/>
                  </a:schemeClr>
                </a:solidFill>
              </a:defRPr>
            </a:lvl1pPr>
          </a:lstStyle>
          <a:p>
            <a:r>
              <a:rPr lang="en-US" dirty="0"/>
              <a:t> Bengaluru Metro Rail Corporation Limited </a:t>
            </a:r>
            <a:endParaRPr lang="en-IN" dirty="0"/>
          </a:p>
        </p:txBody>
      </p:sp>
      <p:pic>
        <p:nvPicPr>
          <p:cNvPr id="143" name="Picture 142">
            <a:extLst>
              <a:ext uri="{FF2B5EF4-FFF2-40B4-BE49-F238E27FC236}">
                <a16:creationId xmlns:a16="http://schemas.microsoft.com/office/drawing/2014/main" id="{F8813AF9-80C1-419F-AD93-EDD051251B04}"/>
              </a:ext>
            </a:extLst>
          </p:cNvPr>
          <p:cNvPicPr>
            <a:picLocks noChangeAspect="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t="31333" b="28867"/>
          <a:stretch>
            <a:fillRect/>
          </a:stretch>
        </p:blipFill>
        <p:spPr>
          <a:xfrm>
            <a:off x="5125779" y="2177784"/>
            <a:ext cx="1192157" cy="444623"/>
          </a:xfrm>
          <a:prstGeom prst="rect">
            <a:avLst/>
          </a:prstGeom>
          <a:noFill/>
        </p:spPr>
      </p:pic>
      <p:pic>
        <p:nvPicPr>
          <p:cNvPr id="144" name="Picture 143" descr="logo">
            <a:extLst>
              <a:ext uri="{FF2B5EF4-FFF2-40B4-BE49-F238E27FC236}">
                <a16:creationId xmlns:a16="http://schemas.microsoft.com/office/drawing/2014/main" id="{15EC5D5A-E6F4-030C-4A5D-E477160B3E76}"/>
              </a:ext>
            </a:extLst>
          </p:cNvPr>
          <p:cNvPicPr>
            <a:picLocks noChangeAspect="1"/>
          </p:cNvPicPr>
          <p:nvPr/>
        </p:nvPicPr>
        <p:blipFill>
          <a:blip r:embed="rId16" cstate="print"/>
          <a:stretch>
            <a:fillRect/>
          </a:stretch>
        </p:blipFill>
        <p:spPr>
          <a:xfrm>
            <a:off x="2382029" y="2256606"/>
            <a:ext cx="894202" cy="403729"/>
          </a:xfrm>
          <a:prstGeom prst="rect">
            <a:avLst/>
          </a:prstGeom>
        </p:spPr>
      </p:pic>
      <p:pic>
        <p:nvPicPr>
          <p:cNvPr id="145" name="Content Placeholder 3">
            <a:extLst>
              <a:ext uri="{FF2B5EF4-FFF2-40B4-BE49-F238E27FC236}">
                <a16:creationId xmlns:a16="http://schemas.microsoft.com/office/drawing/2014/main" id="{92F5ABDE-2384-CAAD-303A-D37B4D73916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40925" y="2188923"/>
            <a:ext cx="783494" cy="627368"/>
          </a:xfrm>
          <a:prstGeom prst="rect">
            <a:avLst/>
          </a:prstGeom>
        </p:spPr>
      </p:pic>
      <p:sp>
        <p:nvSpPr>
          <p:cNvPr id="161" name="Text Box 19">
            <a:extLst>
              <a:ext uri="{FF2B5EF4-FFF2-40B4-BE49-F238E27FC236}">
                <a16:creationId xmlns:a16="http://schemas.microsoft.com/office/drawing/2014/main" id="{F7C90ADF-B198-E561-24C2-2178280F4C9D}"/>
              </a:ext>
            </a:extLst>
          </p:cNvPr>
          <p:cNvSpPr txBox="1"/>
          <p:nvPr/>
        </p:nvSpPr>
        <p:spPr>
          <a:xfrm>
            <a:off x="5005620" y="2555331"/>
            <a:ext cx="1511521" cy="225639"/>
          </a:xfrm>
          <a:prstGeom prst="rect">
            <a:avLst/>
          </a:prstGeom>
          <a:noFill/>
        </p:spPr>
        <p:txBody>
          <a:bodyPr wrap="square">
            <a:spAutoFit/>
          </a:bodyPr>
          <a:lstStyle>
            <a:defPPr>
              <a:defRPr lang="en-US"/>
            </a:defPPr>
            <a:lvl1pPr algn="ctr">
              <a:lnSpc>
                <a:spcPct val="115000"/>
              </a:lnSpc>
              <a:spcAft>
                <a:spcPts val="1000"/>
              </a:spcAft>
              <a:defRPr sz="800">
                <a:solidFill>
                  <a:srgbClr val="202124"/>
                </a:solidFill>
                <a:effectLst/>
                <a:latin typeface="Aganè S" pitchFamily="2" charset="0"/>
                <a:ea typeface="Calibri" panose="020F0502020204030204" pitchFamily="34" charset="0"/>
                <a:cs typeface="Times New Roman" panose="02020603050405020304" pitchFamily="18" charset="0"/>
              </a:defRPr>
            </a:lvl1pPr>
          </a:lstStyle>
          <a:p>
            <a:r>
              <a:rPr lang="en-US" dirty="0">
                <a:sym typeface="+mn-ea"/>
              </a:rPr>
              <a:t>Ahmedabad Metro</a:t>
            </a:r>
          </a:p>
        </p:txBody>
      </p:sp>
      <p:pic>
        <p:nvPicPr>
          <p:cNvPr id="165" name="Picture 164" descr="200px-Mumbai_Metro_Line_1_logo">
            <a:extLst>
              <a:ext uri="{FF2B5EF4-FFF2-40B4-BE49-F238E27FC236}">
                <a16:creationId xmlns:a16="http://schemas.microsoft.com/office/drawing/2014/main" id="{99822EBF-25CE-6981-CF0F-A76E205F9D70}"/>
              </a:ext>
            </a:extLst>
          </p:cNvPr>
          <p:cNvPicPr>
            <a:picLocks noChangeAspect="1"/>
          </p:cNvPicPr>
          <p:nvPr/>
        </p:nvPicPr>
        <p:blipFill>
          <a:blip r:embed="rId1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40514" y="2243493"/>
            <a:ext cx="859867" cy="345187"/>
          </a:xfrm>
          <a:prstGeom prst="rect">
            <a:avLst/>
          </a:prstGeom>
        </p:spPr>
      </p:pic>
      <p:sp>
        <p:nvSpPr>
          <p:cNvPr id="166" name="Text Box 14">
            <a:extLst>
              <a:ext uri="{FF2B5EF4-FFF2-40B4-BE49-F238E27FC236}">
                <a16:creationId xmlns:a16="http://schemas.microsoft.com/office/drawing/2014/main" id="{0251F93C-6E13-8BCA-5D13-37E29D388162}"/>
              </a:ext>
            </a:extLst>
          </p:cNvPr>
          <p:cNvSpPr txBox="1"/>
          <p:nvPr/>
        </p:nvSpPr>
        <p:spPr>
          <a:xfrm>
            <a:off x="6596341" y="2630093"/>
            <a:ext cx="1342147" cy="225639"/>
          </a:xfrm>
          <a:prstGeom prst="rect">
            <a:avLst/>
          </a:prstGeom>
          <a:noFill/>
        </p:spPr>
        <p:txBody>
          <a:bodyPr wrap="square">
            <a:spAutoFit/>
          </a:bodyPr>
          <a:lstStyle>
            <a:defPPr>
              <a:defRPr lang="en-US"/>
            </a:defPPr>
            <a:lvl1pPr algn="ctr">
              <a:lnSpc>
                <a:spcPct val="115000"/>
              </a:lnSpc>
              <a:spcAft>
                <a:spcPts val="1000"/>
              </a:spcAft>
              <a:defRPr sz="800">
                <a:solidFill>
                  <a:srgbClr val="202124"/>
                </a:solidFill>
                <a:effectLst/>
                <a:latin typeface="Aganè S" pitchFamily="2" charset="0"/>
                <a:ea typeface="Calibri" panose="020F0502020204030204" pitchFamily="34" charset="0"/>
                <a:cs typeface="Times New Roman" panose="02020603050405020304" pitchFamily="18" charset="0"/>
              </a:defRPr>
            </a:lvl1pPr>
          </a:lstStyle>
          <a:p>
            <a:r>
              <a:rPr lang="en-US" dirty="0">
                <a:sym typeface="+mn-ea"/>
              </a:rPr>
              <a:t>Mumbai Metro</a:t>
            </a:r>
          </a:p>
        </p:txBody>
      </p:sp>
      <p:sp>
        <p:nvSpPr>
          <p:cNvPr id="167" name="Flowchart: Terminator 166">
            <a:extLst>
              <a:ext uri="{FF2B5EF4-FFF2-40B4-BE49-F238E27FC236}">
                <a16:creationId xmlns:a16="http://schemas.microsoft.com/office/drawing/2014/main" id="{61B0B475-94ED-8293-973A-EAD729888A99}"/>
              </a:ext>
            </a:extLst>
          </p:cNvPr>
          <p:cNvSpPr/>
          <p:nvPr/>
        </p:nvSpPr>
        <p:spPr>
          <a:xfrm>
            <a:off x="8122664" y="3438377"/>
            <a:ext cx="2777874" cy="832968"/>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8" name="Flowchart: Terminator 167">
            <a:extLst>
              <a:ext uri="{FF2B5EF4-FFF2-40B4-BE49-F238E27FC236}">
                <a16:creationId xmlns:a16="http://schemas.microsoft.com/office/drawing/2014/main" id="{AEED0BA9-3346-203C-5A40-01317530CF6F}"/>
              </a:ext>
            </a:extLst>
          </p:cNvPr>
          <p:cNvSpPr/>
          <p:nvPr/>
        </p:nvSpPr>
        <p:spPr>
          <a:xfrm>
            <a:off x="8122664" y="2066858"/>
            <a:ext cx="2777874" cy="832968"/>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1" name="Picture 16" descr="A picture containing rectangle&#10;&#10;Description automatically generated">
            <a:extLst>
              <a:ext uri="{FF2B5EF4-FFF2-40B4-BE49-F238E27FC236}">
                <a16:creationId xmlns:a16="http://schemas.microsoft.com/office/drawing/2014/main" id="{A87003E8-76D6-52E9-5264-0CB58A48E71A}"/>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541648" y="2200080"/>
            <a:ext cx="1968278" cy="527499"/>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14" descr="Logo&#10;&#10;Description automatically generated with medium confidence">
            <a:extLst>
              <a:ext uri="{FF2B5EF4-FFF2-40B4-BE49-F238E27FC236}">
                <a16:creationId xmlns:a16="http://schemas.microsoft.com/office/drawing/2014/main" id="{B60E37C9-18DC-EFE1-EE20-58E4EDE8654E}"/>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526919" y="3518916"/>
            <a:ext cx="686369" cy="686369"/>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F1C8BD5A-6060-108D-F41B-3E00C1C14305}"/>
              </a:ext>
            </a:extLst>
          </p:cNvPr>
          <p:cNvSpPr txBox="1"/>
          <p:nvPr/>
        </p:nvSpPr>
        <p:spPr>
          <a:xfrm>
            <a:off x="9281413" y="3675847"/>
            <a:ext cx="1481764" cy="338554"/>
          </a:xfrm>
          <a:prstGeom prst="rect">
            <a:avLst/>
          </a:prstGeom>
          <a:noFill/>
        </p:spPr>
        <p:txBody>
          <a:bodyPr wrap="square">
            <a:spAutoFit/>
          </a:bodyPr>
          <a:lstStyle/>
          <a:p>
            <a:pPr algn="ctr"/>
            <a:r>
              <a:rPr lang="en-US" sz="800" dirty="0" err="1">
                <a:solidFill>
                  <a:srgbClr val="202124"/>
                </a:solidFill>
                <a:effectLst/>
                <a:latin typeface="Aganè S" pitchFamily="2" charset="0"/>
                <a:ea typeface="Calibri" panose="020F0502020204030204" pitchFamily="34" charset="0"/>
              </a:rPr>
              <a:t>Defence</a:t>
            </a:r>
            <a:r>
              <a:rPr lang="en-US" sz="800" dirty="0">
                <a:solidFill>
                  <a:srgbClr val="202124"/>
                </a:solidFill>
                <a:effectLst/>
                <a:latin typeface="Aganè S" pitchFamily="2" charset="0"/>
                <a:ea typeface="Calibri" panose="020F0502020204030204" pitchFamily="34" charset="0"/>
              </a:rPr>
              <a:t> Research </a:t>
            </a:r>
            <a:r>
              <a:rPr lang="en-US" sz="800" dirty="0">
                <a:solidFill>
                  <a:schemeClr val="tx1">
                    <a:lumMod val="75000"/>
                    <a:lumOff val="25000"/>
                  </a:schemeClr>
                </a:solidFill>
                <a:latin typeface="Aganè S" pitchFamily="2" charset="0"/>
              </a:rPr>
              <a:t>and</a:t>
            </a:r>
            <a:r>
              <a:rPr lang="en-US" sz="800" dirty="0">
                <a:solidFill>
                  <a:srgbClr val="202124"/>
                </a:solidFill>
                <a:effectLst/>
                <a:latin typeface="Aganè S" pitchFamily="2" charset="0"/>
                <a:ea typeface="Calibri" panose="020F0502020204030204" pitchFamily="34" charset="0"/>
              </a:rPr>
              <a:t> </a:t>
            </a:r>
            <a:r>
              <a:rPr lang="en-US" sz="800" dirty="0">
                <a:solidFill>
                  <a:schemeClr val="tx1">
                    <a:lumMod val="75000"/>
                    <a:lumOff val="25000"/>
                  </a:schemeClr>
                </a:solidFill>
                <a:latin typeface="Aganè S" pitchFamily="2" charset="0"/>
              </a:rPr>
              <a:t>Development</a:t>
            </a:r>
            <a:r>
              <a:rPr lang="en-US" sz="800" dirty="0">
                <a:solidFill>
                  <a:srgbClr val="202124"/>
                </a:solidFill>
                <a:effectLst/>
                <a:latin typeface="Aganè S" pitchFamily="2" charset="0"/>
                <a:ea typeface="Calibri" panose="020F0502020204030204" pitchFamily="34" charset="0"/>
              </a:rPr>
              <a:t> </a:t>
            </a:r>
            <a:r>
              <a:rPr lang="en-US" sz="800" dirty="0" err="1">
                <a:solidFill>
                  <a:srgbClr val="202124"/>
                </a:solidFill>
                <a:effectLst/>
                <a:latin typeface="Aganè S" pitchFamily="2" charset="0"/>
                <a:ea typeface="Calibri" panose="020F0502020204030204" pitchFamily="34" charset="0"/>
              </a:rPr>
              <a:t>Organisation</a:t>
            </a:r>
            <a:endParaRPr lang="en-IN" sz="800" dirty="0">
              <a:latin typeface="Aganè S" pitchFamily="2" charset="0"/>
            </a:endParaRPr>
          </a:p>
        </p:txBody>
      </p:sp>
      <p:cxnSp>
        <p:nvCxnSpPr>
          <p:cNvPr id="2" name="Connector: Elbow 1">
            <a:extLst>
              <a:ext uri="{FF2B5EF4-FFF2-40B4-BE49-F238E27FC236}">
                <a16:creationId xmlns:a16="http://schemas.microsoft.com/office/drawing/2014/main" id="{BA27FFE3-31A8-F9CD-F200-65161B7797CD}"/>
              </a:ext>
            </a:extLst>
          </p:cNvPr>
          <p:cNvCxnSpPr>
            <a:cxnSpLocks/>
          </p:cNvCxnSpPr>
          <p:nvPr/>
        </p:nvCxnSpPr>
        <p:spPr>
          <a:xfrm>
            <a:off x="3751432" y="954157"/>
            <a:ext cx="7206097" cy="4307453"/>
          </a:xfrm>
          <a:prstGeom prst="bentConnector3">
            <a:avLst>
              <a:gd name="adj1" fmla="val 102596"/>
            </a:avLst>
          </a:prstGeom>
          <a:ln w="12700">
            <a:solidFill>
              <a:srgbClr val="CC212A"/>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F7C100D4-806F-32F7-98F0-B86FB7187997}"/>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5296686" y="700095"/>
            <a:ext cx="3489045" cy="1015190"/>
          </a:xfrm>
          <a:prstGeom prst="rect">
            <a:avLst/>
          </a:prstGeom>
        </p:spPr>
      </p:pic>
      <p:sp>
        <p:nvSpPr>
          <p:cNvPr id="5" name="Title 8">
            <a:extLst>
              <a:ext uri="{FF2B5EF4-FFF2-40B4-BE49-F238E27FC236}">
                <a16:creationId xmlns:a16="http://schemas.microsoft.com/office/drawing/2014/main" id="{5FB5646D-F768-1ABB-46E9-505816121572}"/>
              </a:ext>
            </a:extLst>
          </p:cNvPr>
          <p:cNvSpPr txBox="1">
            <a:spLocks/>
          </p:cNvSpPr>
          <p:nvPr/>
        </p:nvSpPr>
        <p:spPr>
          <a:xfrm>
            <a:off x="778534" y="552273"/>
            <a:ext cx="4651935" cy="782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altLang="en-IN" sz="3200" b="1" dirty="0">
                <a:solidFill>
                  <a:srgbClr val="CD212A"/>
                </a:solidFill>
                <a:latin typeface="Eurostile LT Std Bold" panose="020B0804020202050204" pitchFamily="34" charset="0"/>
                <a:sym typeface="Calibri" panose="020F0502020204030204" pitchFamily="34" charset="0"/>
              </a:rPr>
              <a:t>VALUED CUSTOMER</a:t>
            </a:r>
            <a:endParaRPr lang="en-US" altLang="en-IN" sz="3200" b="1" dirty="0">
              <a:solidFill>
                <a:srgbClr val="CD212A"/>
              </a:solidFill>
              <a:latin typeface="Eurostile LT Std Bold" panose="020B0804020202050204" pitchFamily="34" charset="0"/>
              <a:sym typeface="Calibri" panose="020F0502020204030204" pitchFamily="34" charset="0"/>
            </a:endParaRPr>
          </a:p>
        </p:txBody>
      </p:sp>
      <p:sp>
        <p:nvSpPr>
          <p:cNvPr id="3" name="Rectangle 2">
            <a:extLst>
              <a:ext uri="{FF2B5EF4-FFF2-40B4-BE49-F238E27FC236}">
                <a16:creationId xmlns:a16="http://schemas.microsoft.com/office/drawing/2014/main" id="{49482F0A-5F87-3A64-0671-CF96313CB176}"/>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4192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65FD39DD-B502-3962-1060-F1514B246424}"/>
              </a:ext>
            </a:extLst>
          </p:cNvPr>
          <p:cNvSpPr/>
          <p:nvPr/>
        </p:nvSpPr>
        <p:spPr>
          <a:xfrm>
            <a:off x="765048" y="1966703"/>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itle 1">
            <a:extLst>
              <a:ext uri="{FF2B5EF4-FFF2-40B4-BE49-F238E27FC236}">
                <a16:creationId xmlns:a16="http://schemas.microsoft.com/office/drawing/2014/main" id="{027FC47B-BABD-B675-CAE6-29D977B6FDB8}"/>
              </a:ext>
            </a:extLst>
          </p:cNvPr>
          <p:cNvSpPr txBox="1">
            <a:spLocks/>
          </p:cNvSpPr>
          <p:nvPr/>
        </p:nvSpPr>
        <p:spPr>
          <a:xfrm>
            <a:off x="749287" y="668875"/>
            <a:ext cx="7183199" cy="4713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IN" altLang="en-IN" sz="3200" b="1" dirty="0">
                <a:solidFill>
                  <a:srgbClr val="CD212A"/>
                </a:solidFill>
                <a:latin typeface="Eurostile LT Std Bold" panose="020B0804020202050204" pitchFamily="34" charset="0"/>
                <a:sym typeface="Calibri" panose="020F0502020204030204" pitchFamily="34" charset="0"/>
              </a:rPr>
              <a:t>CUSTOMERS - VERTICAL WISE</a:t>
            </a:r>
            <a:endParaRPr lang="en-US" altLang="en-IN" sz="3200" b="1" dirty="0">
              <a:solidFill>
                <a:srgbClr val="CD212A"/>
              </a:solidFill>
              <a:latin typeface="Eurostile LT Std Bold" panose="020B0804020202050204" pitchFamily="34" charset="0"/>
              <a:sym typeface="Calibri" panose="020F0502020204030204" pitchFamily="34" charset="0"/>
            </a:endParaRPr>
          </a:p>
        </p:txBody>
      </p:sp>
      <p:sp>
        <p:nvSpPr>
          <p:cNvPr id="5" name="TextBox 4">
            <a:extLst>
              <a:ext uri="{FF2B5EF4-FFF2-40B4-BE49-F238E27FC236}">
                <a16:creationId xmlns:a16="http://schemas.microsoft.com/office/drawing/2014/main" id="{E2D235B5-9A94-11A4-B968-3700AA381F35}"/>
              </a:ext>
            </a:extLst>
          </p:cNvPr>
          <p:cNvSpPr txBox="1"/>
          <p:nvPr/>
        </p:nvSpPr>
        <p:spPr>
          <a:xfrm>
            <a:off x="765047" y="1068983"/>
            <a:ext cx="3575840" cy="523220"/>
          </a:xfrm>
          <a:prstGeom prst="rect">
            <a:avLst/>
          </a:prstGeom>
          <a:noFill/>
        </p:spPr>
        <p:txBody>
          <a:bodyPr wrap="square" anchor="ctr">
            <a:spAutoFit/>
          </a:bodyPr>
          <a:lstStyle/>
          <a:p>
            <a:pPr lvl="0"/>
            <a:r>
              <a:rPr lang="en-IN" altLang="en-US" sz="2800" b="1" dirty="0">
                <a:latin typeface="Eurostile LT Std Bold" panose="020B0804020202050204" pitchFamily="34" charset="0"/>
                <a:sym typeface="+mn-ea"/>
              </a:rPr>
              <a:t>Government/PSU</a:t>
            </a:r>
          </a:p>
        </p:txBody>
      </p:sp>
      <p:pic>
        <p:nvPicPr>
          <p:cNvPr id="13" name="Picture 12">
            <a:extLst>
              <a:ext uri="{FF2B5EF4-FFF2-40B4-BE49-F238E27FC236}">
                <a16:creationId xmlns:a16="http://schemas.microsoft.com/office/drawing/2014/main" id="{DC92F23E-C6FE-72A4-79DE-8FF41D5E83FA}"/>
              </a:ext>
            </a:extLst>
          </p:cNvPr>
          <p:cNvPicPr>
            <a:picLocks noChangeAspect="1"/>
          </p:cNvPicPr>
          <p:nvPr/>
        </p:nvPicPr>
        <p:blipFill>
          <a:blip r:embed="rId2" cstate="print"/>
          <a:stretch>
            <a:fillRect/>
          </a:stretch>
        </p:blipFill>
        <p:spPr>
          <a:xfrm>
            <a:off x="1047447" y="2245007"/>
            <a:ext cx="547995" cy="556185"/>
          </a:xfrm>
          <a:prstGeom prst="rect">
            <a:avLst/>
          </a:prstGeom>
        </p:spPr>
      </p:pic>
      <p:sp>
        <p:nvSpPr>
          <p:cNvPr id="15" name="Oval 14">
            <a:extLst>
              <a:ext uri="{FF2B5EF4-FFF2-40B4-BE49-F238E27FC236}">
                <a16:creationId xmlns:a16="http://schemas.microsoft.com/office/drawing/2014/main" id="{D9DAB5A0-A228-9279-2842-AA5ED6050463}"/>
              </a:ext>
            </a:extLst>
          </p:cNvPr>
          <p:cNvSpPr/>
          <p:nvPr/>
        </p:nvSpPr>
        <p:spPr>
          <a:xfrm>
            <a:off x="2269619" y="1966703"/>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6" name="Picture 6" descr="Image result for bhel logo">
            <a:extLst>
              <a:ext uri="{FF2B5EF4-FFF2-40B4-BE49-F238E27FC236}">
                <a16:creationId xmlns:a16="http://schemas.microsoft.com/office/drawing/2014/main" id="{5089CCF3-D20A-6A41-6BC7-F72DB64C4273}"/>
              </a:ext>
            </a:extLst>
          </p:cNvPr>
          <p:cNvPicPr>
            <a:picLocks noChangeAspect="1" noChangeArrowheads="1"/>
          </p:cNvPicPr>
          <p:nvPr/>
        </p:nvPicPr>
        <p:blipFill>
          <a:blip r:embed="rId3" cstate="print"/>
          <a:srcRect/>
          <a:stretch>
            <a:fillRect/>
          </a:stretch>
        </p:blipFill>
        <p:spPr bwMode="auto">
          <a:xfrm>
            <a:off x="2494525" y="2250525"/>
            <a:ext cx="662980" cy="545149"/>
          </a:xfrm>
          <a:prstGeom prst="rect">
            <a:avLst/>
          </a:prstGeom>
          <a:noFill/>
        </p:spPr>
      </p:pic>
      <p:sp>
        <p:nvSpPr>
          <p:cNvPr id="17" name="Oval 16">
            <a:extLst>
              <a:ext uri="{FF2B5EF4-FFF2-40B4-BE49-F238E27FC236}">
                <a16:creationId xmlns:a16="http://schemas.microsoft.com/office/drawing/2014/main" id="{DA34C42F-0C2A-EC64-E35A-51DF405B8AC8}"/>
              </a:ext>
            </a:extLst>
          </p:cNvPr>
          <p:cNvSpPr/>
          <p:nvPr/>
        </p:nvSpPr>
        <p:spPr>
          <a:xfrm>
            <a:off x="3737945" y="1966703"/>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3CE38689-59C7-D38B-4DC1-72062FA66984}"/>
              </a:ext>
            </a:extLst>
          </p:cNvPr>
          <p:cNvSpPr/>
          <p:nvPr/>
        </p:nvSpPr>
        <p:spPr>
          <a:xfrm>
            <a:off x="5184841" y="1966703"/>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18" descr="download (1)">
            <a:extLst>
              <a:ext uri="{FF2B5EF4-FFF2-40B4-BE49-F238E27FC236}">
                <a16:creationId xmlns:a16="http://schemas.microsoft.com/office/drawing/2014/main" id="{68744DB6-D40A-185F-6AEB-3531862827EB}"/>
              </a:ext>
            </a:extLst>
          </p:cNvPr>
          <p:cNvPicPr>
            <a:picLocks noChangeAspect="1"/>
          </p:cNvPicPr>
          <p:nvPr/>
        </p:nvPicPr>
        <p:blipFill>
          <a:blip r:embed="rId4" cstate="print"/>
          <a:stretch>
            <a:fillRect/>
          </a:stretch>
        </p:blipFill>
        <p:spPr>
          <a:xfrm>
            <a:off x="3977977" y="2206735"/>
            <a:ext cx="632729" cy="632729"/>
          </a:xfrm>
          <a:prstGeom prst="rect">
            <a:avLst/>
          </a:prstGeom>
        </p:spPr>
      </p:pic>
      <p:pic>
        <p:nvPicPr>
          <p:cNvPr id="20" name="Picture 19" descr="IndianOilLogo1024x768">
            <a:extLst>
              <a:ext uri="{FF2B5EF4-FFF2-40B4-BE49-F238E27FC236}">
                <a16:creationId xmlns:a16="http://schemas.microsoft.com/office/drawing/2014/main" id="{6617EF9F-A645-0A8A-2CCA-0B2D006943DC}"/>
              </a:ext>
            </a:extLst>
          </p:cNvPr>
          <p:cNvPicPr>
            <a:picLocks noChangeAspect="1"/>
          </p:cNvPicPr>
          <p:nvPr/>
        </p:nvPicPr>
        <p:blipFill>
          <a:blip r:embed="rId5" cstate="print">
            <a:clrChange>
              <a:clrFrom>
                <a:srgbClr val="FFFFFF"/>
              </a:clrFrom>
              <a:clrTo>
                <a:srgbClr val="FFFFFF">
                  <a:alpha val="0"/>
                </a:srgbClr>
              </a:clrTo>
            </a:clrChange>
            <a:lum bright="12000"/>
          </a:blip>
          <a:stretch>
            <a:fillRect/>
          </a:stretch>
        </p:blipFill>
        <p:spPr>
          <a:xfrm>
            <a:off x="5400883" y="2267687"/>
            <a:ext cx="680708" cy="510825"/>
          </a:xfrm>
          <a:prstGeom prst="rect">
            <a:avLst/>
          </a:prstGeom>
        </p:spPr>
      </p:pic>
      <p:sp>
        <p:nvSpPr>
          <p:cNvPr id="22" name="Oval 21">
            <a:extLst>
              <a:ext uri="{FF2B5EF4-FFF2-40B4-BE49-F238E27FC236}">
                <a16:creationId xmlns:a16="http://schemas.microsoft.com/office/drawing/2014/main" id="{092558A2-047C-1890-EACC-395E559461EE}"/>
              </a:ext>
            </a:extLst>
          </p:cNvPr>
          <p:cNvSpPr/>
          <p:nvPr/>
        </p:nvSpPr>
        <p:spPr>
          <a:xfrm>
            <a:off x="6689412" y="1966703"/>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20" descr="download">
            <a:extLst>
              <a:ext uri="{FF2B5EF4-FFF2-40B4-BE49-F238E27FC236}">
                <a16:creationId xmlns:a16="http://schemas.microsoft.com/office/drawing/2014/main" id="{65EE0D24-2254-EABF-139E-F927B9F21769}"/>
              </a:ext>
            </a:extLst>
          </p:cNvPr>
          <p:cNvPicPr>
            <a:picLocks noChangeAspect="1"/>
          </p:cNvPicPr>
          <p:nvPr/>
        </p:nvPicPr>
        <p:blipFill>
          <a:blip r:embed="rId6" cstate="print"/>
          <a:stretch>
            <a:fillRect/>
          </a:stretch>
        </p:blipFill>
        <p:spPr>
          <a:xfrm>
            <a:off x="6964524" y="2189772"/>
            <a:ext cx="562568" cy="666654"/>
          </a:xfrm>
          <a:prstGeom prst="rect">
            <a:avLst/>
          </a:prstGeom>
        </p:spPr>
      </p:pic>
      <p:sp>
        <p:nvSpPr>
          <p:cNvPr id="23" name="Oval 22">
            <a:extLst>
              <a:ext uri="{FF2B5EF4-FFF2-40B4-BE49-F238E27FC236}">
                <a16:creationId xmlns:a16="http://schemas.microsoft.com/office/drawing/2014/main" id="{760D2B3B-7B03-5E7D-5034-0402BEA5E6AE}"/>
              </a:ext>
            </a:extLst>
          </p:cNvPr>
          <p:cNvSpPr/>
          <p:nvPr/>
        </p:nvSpPr>
        <p:spPr>
          <a:xfrm>
            <a:off x="8208617" y="1966703"/>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4" name="Picture 12" descr="Government of India, Hindustan Aeronautics Limited">
            <a:extLst>
              <a:ext uri="{FF2B5EF4-FFF2-40B4-BE49-F238E27FC236}">
                <a16:creationId xmlns:a16="http://schemas.microsoft.com/office/drawing/2014/main" id="{6675B38B-6FB2-17E7-F4FE-C99ABDC4A0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70354"/>
          <a:stretch>
            <a:fillRect/>
          </a:stretch>
        </p:blipFill>
        <p:spPr bwMode="auto">
          <a:xfrm>
            <a:off x="8432040" y="2193007"/>
            <a:ext cx="714714" cy="316792"/>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EEEC8F0F-C203-F616-C1A5-7F386B5C54D0}"/>
              </a:ext>
            </a:extLst>
          </p:cNvPr>
          <p:cNvSpPr/>
          <p:nvPr/>
        </p:nvSpPr>
        <p:spPr>
          <a:xfrm>
            <a:off x="9645093" y="1993942"/>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5" name="Picture 6" descr="Calendar&#10;&#10;Description automatically generated with low confidence">
            <a:extLst>
              <a:ext uri="{FF2B5EF4-FFF2-40B4-BE49-F238E27FC236}">
                <a16:creationId xmlns:a16="http://schemas.microsoft.com/office/drawing/2014/main" id="{F4519582-360A-A8D6-16A8-934969AA4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7758" y="2073640"/>
            <a:ext cx="542667" cy="599401"/>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1BEA1038-6BCD-405D-6A90-1805EFB3BA63}"/>
              </a:ext>
            </a:extLst>
          </p:cNvPr>
          <p:cNvSpPr/>
          <p:nvPr/>
        </p:nvSpPr>
        <p:spPr>
          <a:xfrm>
            <a:off x="765048" y="3371395"/>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29CEC10E-E9BE-C1F1-3916-976CCFB20FF4}"/>
              </a:ext>
            </a:extLst>
          </p:cNvPr>
          <p:cNvSpPr/>
          <p:nvPr/>
        </p:nvSpPr>
        <p:spPr>
          <a:xfrm>
            <a:off x="2269619" y="3371395"/>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3916B3D1-2134-C1CC-754B-FB675DDDA950}"/>
              </a:ext>
            </a:extLst>
          </p:cNvPr>
          <p:cNvSpPr/>
          <p:nvPr/>
        </p:nvSpPr>
        <p:spPr>
          <a:xfrm>
            <a:off x="3737945" y="3371395"/>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5F1BCF7A-E4B4-61BE-D058-68F9571077CB}"/>
              </a:ext>
            </a:extLst>
          </p:cNvPr>
          <p:cNvSpPr/>
          <p:nvPr/>
        </p:nvSpPr>
        <p:spPr>
          <a:xfrm>
            <a:off x="5184841" y="3371395"/>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BA4F6132-3A67-1842-C1CE-4C1EC9E40F3C}"/>
              </a:ext>
            </a:extLst>
          </p:cNvPr>
          <p:cNvSpPr/>
          <p:nvPr/>
        </p:nvSpPr>
        <p:spPr>
          <a:xfrm>
            <a:off x="6689412" y="3371395"/>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9C375A18-A504-3532-1DD8-574B3B45B194}"/>
              </a:ext>
            </a:extLst>
          </p:cNvPr>
          <p:cNvSpPr/>
          <p:nvPr/>
        </p:nvSpPr>
        <p:spPr>
          <a:xfrm>
            <a:off x="8208617" y="3371395"/>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Oval 38">
            <a:extLst>
              <a:ext uri="{FF2B5EF4-FFF2-40B4-BE49-F238E27FC236}">
                <a16:creationId xmlns:a16="http://schemas.microsoft.com/office/drawing/2014/main" id="{1C7C71AB-9EC1-338D-05BB-D351A0636BEA}"/>
              </a:ext>
            </a:extLst>
          </p:cNvPr>
          <p:cNvSpPr/>
          <p:nvPr/>
        </p:nvSpPr>
        <p:spPr>
          <a:xfrm>
            <a:off x="9645093" y="3398634"/>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1" name="Picture 7" descr="Indian Navy, Ministry of Defence, Government of India">
            <a:extLst>
              <a:ext uri="{FF2B5EF4-FFF2-40B4-BE49-F238E27FC236}">
                <a16:creationId xmlns:a16="http://schemas.microsoft.com/office/drawing/2014/main" id="{51A88877-6828-637B-DC5E-C3AD25E1B0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295" y="3700631"/>
            <a:ext cx="825174" cy="315414"/>
          </a:xfrm>
          <a:prstGeom prst="rect">
            <a:avLst/>
          </a:prstGeom>
          <a:noFill/>
          <a:extLst>
            <a:ext uri="{909E8E84-426E-40DD-AFC4-6F175D3DCCD1}">
              <a14:hiddenFill xmlns:a14="http://schemas.microsoft.com/office/drawing/2010/main">
                <a:solidFill>
                  <a:srgbClr val="FFFFFF"/>
                </a:solidFill>
              </a14:hiddenFill>
            </a:ext>
          </a:extLst>
        </p:spPr>
      </p:pic>
      <p:pic>
        <p:nvPicPr>
          <p:cNvPr id="42" name="Content Placeholder 9" descr="chief-minister-office-mantralaya-mumbai-government-organisations-441wwe2">
            <a:extLst>
              <a:ext uri="{FF2B5EF4-FFF2-40B4-BE49-F238E27FC236}">
                <a16:creationId xmlns:a16="http://schemas.microsoft.com/office/drawing/2014/main" id="{E88A812D-B473-05FA-B6CF-A2FD3CF5A8AF}"/>
              </a:ext>
            </a:extLst>
          </p:cNvPr>
          <p:cNvPicPr>
            <a:picLocks noChangeAspect="1"/>
          </p:cNvPicPr>
          <p:nvPr/>
        </p:nvPicPr>
        <p:blipFill>
          <a:blip r:embed="rId10" cstate="print"/>
          <a:stretch>
            <a:fillRect/>
          </a:stretch>
        </p:blipFill>
        <p:spPr>
          <a:xfrm>
            <a:off x="2572159" y="3524317"/>
            <a:ext cx="512588" cy="516721"/>
          </a:xfrm>
          <a:prstGeom prst="rect">
            <a:avLst/>
          </a:prstGeom>
        </p:spPr>
      </p:pic>
      <p:pic>
        <p:nvPicPr>
          <p:cNvPr id="43" name="Content Placeholder 3" descr="telanganalogo">
            <a:extLst>
              <a:ext uri="{FF2B5EF4-FFF2-40B4-BE49-F238E27FC236}">
                <a16:creationId xmlns:a16="http://schemas.microsoft.com/office/drawing/2014/main" id="{F0E2DBE4-5753-0503-8831-61600C36DC8C}"/>
              </a:ext>
            </a:extLst>
          </p:cNvPr>
          <p:cNvPicPr>
            <a:picLocks noChangeAspect="1"/>
          </p:cNvPicPr>
          <p:nvPr/>
        </p:nvPicPr>
        <p:blipFill>
          <a:blip r:embed="rId11" cstate="print"/>
          <a:stretch>
            <a:fillRect/>
          </a:stretch>
        </p:blipFill>
        <p:spPr>
          <a:xfrm>
            <a:off x="4043194" y="3478694"/>
            <a:ext cx="502295" cy="502295"/>
          </a:xfrm>
          <a:prstGeom prst="rect">
            <a:avLst/>
          </a:prstGeom>
        </p:spPr>
      </p:pic>
      <p:pic>
        <p:nvPicPr>
          <p:cNvPr id="44" name="Picture 43" descr="220px-ECIL_Logo.svg">
            <a:extLst>
              <a:ext uri="{FF2B5EF4-FFF2-40B4-BE49-F238E27FC236}">
                <a16:creationId xmlns:a16="http://schemas.microsoft.com/office/drawing/2014/main" id="{5ECA1126-A58C-B98C-586A-4125E219039E}"/>
              </a:ext>
            </a:extLst>
          </p:cNvPr>
          <p:cNvPicPr>
            <a:picLocks noChangeAspect="1"/>
          </p:cNvPicPr>
          <p:nvPr/>
        </p:nvPicPr>
        <p:blipFill>
          <a:blip r:embed="rId12" cstate="print"/>
          <a:stretch>
            <a:fillRect/>
          </a:stretch>
        </p:blipFill>
        <p:spPr>
          <a:xfrm>
            <a:off x="5444033" y="3592856"/>
            <a:ext cx="627965" cy="185649"/>
          </a:xfrm>
          <a:prstGeom prst="rect">
            <a:avLst/>
          </a:prstGeom>
        </p:spPr>
      </p:pic>
      <p:pic>
        <p:nvPicPr>
          <p:cNvPr id="45" name="Picture 14" descr="Logo&#10;&#10;Description automatically generated with medium confidence">
            <a:extLst>
              <a:ext uri="{FF2B5EF4-FFF2-40B4-BE49-F238E27FC236}">
                <a16:creationId xmlns:a16="http://schemas.microsoft.com/office/drawing/2014/main" id="{39F2AC11-E867-E88A-E730-D2139A6ABD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3994" y="3488817"/>
            <a:ext cx="423627" cy="4236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A picture containing rectangle&#10;&#10;Description automatically generated">
            <a:extLst>
              <a:ext uri="{FF2B5EF4-FFF2-40B4-BE49-F238E27FC236}">
                <a16:creationId xmlns:a16="http://schemas.microsoft.com/office/drawing/2014/main" id="{A15E08D8-0D95-C8F0-C1DB-D2EC0827692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61484" y="3812778"/>
            <a:ext cx="1007059" cy="26989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SRO logo">
            <a:extLst>
              <a:ext uri="{FF2B5EF4-FFF2-40B4-BE49-F238E27FC236}">
                <a16:creationId xmlns:a16="http://schemas.microsoft.com/office/drawing/2014/main" id="{429770F9-6781-54BD-9205-59B61F9EF1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r="62016"/>
          <a:stretch>
            <a:fillRect/>
          </a:stretch>
        </p:blipFill>
        <p:spPr bwMode="auto">
          <a:xfrm>
            <a:off x="10013372" y="3554856"/>
            <a:ext cx="412798" cy="391736"/>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a:extLst>
              <a:ext uri="{FF2B5EF4-FFF2-40B4-BE49-F238E27FC236}">
                <a16:creationId xmlns:a16="http://schemas.microsoft.com/office/drawing/2014/main" id="{DB11E84B-F8FA-0C13-E1E3-0ABB0DA0D54E}"/>
              </a:ext>
            </a:extLst>
          </p:cNvPr>
          <p:cNvSpPr/>
          <p:nvPr/>
        </p:nvSpPr>
        <p:spPr>
          <a:xfrm>
            <a:off x="765048" y="4664556"/>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FAF8792B-A0C1-836C-5897-F6748072BADE}"/>
              </a:ext>
            </a:extLst>
          </p:cNvPr>
          <p:cNvSpPr/>
          <p:nvPr/>
        </p:nvSpPr>
        <p:spPr>
          <a:xfrm>
            <a:off x="2269619" y="4664556"/>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Oval 49">
            <a:extLst>
              <a:ext uri="{FF2B5EF4-FFF2-40B4-BE49-F238E27FC236}">
                <a16:creationId xmlns:a16="http://schemas.microsoft.com/office/drawing/2014/main" id="{6620A8FE-D1C5-D590-EA36-8FCF8D653AC3}"/>
              </a:ext>
            </a:extLst>
          </p:cNvPr>
          <p:cNvSpPr/>
          <p:nvPr/>
        </p:nvSpPr>
        <p:spPr>
          <a:xfrm>
            <a:off x="6691481" y="4601610"/>
            <a:ext cx="1224072" cy="122407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Oval 50">
            <a:extLst>
              <a:ext uri="{FF2B5EF4-FFF2-40B4-BE49-F238E27FC236}">
                <a16:creationId xmlns:a16="http://schemas.microsoft.com/office/drawing/2014/main" id="{450C77C1-2A24-C485-80A6-71993473E22A}"/>
              </a:ext>
            </a:extLst>
          </p:cNvPr>
          <p:cNvSpPr/>
          <p:nvPr/>
        </p:nvSpPr>
        <p:spPr>
          <a:xfrm>
            <a:off x="3716833" y="4683047"/>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Oval 51">
            <a:extLst>
              <a:ext uri="{FF2B5EF4-FFF2-40B4-BE49-F238E27FC236}">
                <a16:creationId xmlns:a16="http://schemas.microsoft.com/office/drawing/2014/main" id="{1D0201DF-76A2-D1D2-0D42-E13BBC49E0FD}"/>
              </a:ext>
            </a:extLst>
          </p:cNvPr>
          <p:cNvSpPr/>
          <p:nvPr/>
        </p:nvSpPr>
        <p:spPr>
          <a:xfrm>
            <a:off x="5221404" y="4683047"/>
            <a:ext cx="1112793" cy="1112793"/>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3" name="Picture 62">
            <a:extLst>
              <a:ext uri="{FF2B5EF4-FFF2-40B4-BE49-F238E27FC236}">
                <a16:creationId xmlns:a16="http://schemas.microsoft.com/office/drawing/2014/main" id="{C01D7EBC-4253-5E38-5F4E-8DC1D6CE2AD3}"/>
              </a:ext>
            </a:extLst>
          </p:cNvPr>
          <p:cNvPicPr>
            <a:picLocks noChangeAspect="1"/>
          </p:cNvPicPr>
          <p:nvPr/>
        </p:nvPicPr>
        <p:blipFill>
          <a:blip r:embed="rId16" cstate="print"/>
          <a:stretch>
            <a:fillRect/>
          </a:stretch>
        </p:blipFill>
        <p:spPr>
          <a:xfrm>
            <a:off x="1096820" y="4784476"/>
            <a:ext cx="449249" cy="449249"/>
          </a:xfrm>
          <a:prstGeom prst="rect">
            <a:avLst/>
          </a:prstGeom>
        </p:spPr>
      </p:pic>
      <p:pic>
        <p:nvPicPr>
          <p:cNvPr id="64" name="Picture 2" descr="Image result for barc logo">
            <a:extLst>
              <a:ext uri="{FF2B5EF4-FFF2-40B4-BE49-F238E27FC236}">
                <a16:creationId xmlns:a16="http://schemas.microsoft.com/office/drawing/2014/main" id="{765DC7BF-98B6-D073-22B3-9EA9C8210886}"/>
              </a:ext>
            </a:extLst>
          </p:cNvPr>
          <p:cNvPicPr>
            <a:picLocks noChangeAspect="1" noChangeArrowheads="1"/>
          </p:cNvPicPr>
          <p:nvPr/>
        </p:nvPicPr>
        <p:blipFill>
          <a:blip r:embed="rId17" cstate="print"/>
          <a:srcRect/>
          <a:stretch>
            <a:fillRect/>
          </a:stretch>
        </p:blipFill>
        <p:spPr bwMode="auto">
          <a:xfrm>
            <a:off x="2452229" y="4837366"/>
            <a:ext cx="767171" cy="767171"/>
          </a:xfrm>
          <a:prstGeom prst="rect">
            <a:avLst/>
          </a:prstGeom>
          <a:noFill/>
        </p:spPr>
      </p:pic>
      <p:pic>
        <p:nvPicPr>
          <p:cNvPr id="65" name="Content Placeholder 35" descr="biswabangla">
            <a:extLst>
              <a:ext uri="{FF2B5EF4-FFF2-40B4-BE49-F238E27FC236}">
                <a16:creationId xmlns:a16="http://schemas.microsoft.com/office/drawing/2014/main" id="{0774EBB3-574B-4C97-F0DD-DCBE8F65EAA0}"/>
              </a:ext>
            </a:extLst>
          </p:cNvPr>
          <p:cNvPicPr>
            <a:picLocks noChangeAspect="1"/>
          </p:cNvPicPr>
          <p:nvPr/>
        </p:nvPicPr>
        <p:blipFill>
          <a:blip r:embed="rId18" cstate="print"/>
          <a:stretch>
            <a:fillRect/>
          </a:stretch>
        </p:blipFill>
        <p:spPr>
          <a:xfrm>
            <a:off x="7108229" y="4752351"/>
            <a:ext cx="423229" cy="423229"/>
          </a:xfrm>
          <a:prstGeom prst="rect">
            <a:avLst/>
          </a:prstGeom>
        </p:spPr>
      </p:pic>
      <p:pic>
        <p:nvPicPr>
          <p:cNvPr id="66" name="Picture 8" descr="Icon&#10;&#10;Description automatically generated">
            <a:extLst>
              <a:ext uri="{FF2B5EF4-FFF2-40B4-BE49-F238E27FC236}">
                <a16:creationId xmlns:a16="http://schemas.microsoft.com/office/drawing/2014/main" id="{1E754955-72A1-C8E7-5B02-A5763D145DD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01596" y="4873902"/>
            <a:ext cx="394585" cy="39126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5" descr="Indian Army">
            <a:extLst>
              <a:ext uri="{FF2B5EF4-FFF2-40B4-BE49-F238E27FC236}">
                <a16:creationId xmlns:a16="http://schemas.microsoft.com/office/drawing/2014/main" id="{A08089C9-8855-DC4A-DD02-B20B5673679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80043" y="5104753"/>
            <a:ext cx="872449" cy="209259"/>
          </a:xfrm>
          <a:prstGeom prst="rect">
            <a:avLst/>
          </a:prstGeom>
          <a:noFill/>
          <a:extLst>
            <a:ext uri="{909E8E84-426E-40DD-AFC4-6F175D3DCCD1}">
              <a14:hiddenFill xmlns:a14="http://schemas.microsoft.com/office/drawing/2010/main">
                <a:solidFill>
                  <a:srgbClr val="FFFFFF"/>
                </a:solidFill>
              </a14:hiddenFill>
            </a:ext>
          </a:extLst>
        </p:spPr>
      </p:pic>
      <p:sp>
        <p:nvSpPr>
          <p:cNvPr id="72" name="Flowchart: Terminator 71">
            <a:extLst>
              <a:ext uri="{FF2B5EF4-FFF2-40B4-BE49-F238E27FC236}">
                <a16:creationId xmlns:a16="http://schemas.microsoft.com/office/drawing/2014/main" id="{F4CEC094-706D-6900-A6D9-65F6278B9E18}"/>
              </a:ext>
            </a:extLst>
          </p:cNvPr>
          <p:cNvSpPr/>
          <p:nvPr/>
        </p:nvSpPr>
        <p:spPr>
          <a:xfrm>
            <a:off x="8097008" y="4778789"/>
            <a:ext cx="2846878" cy="832968"/>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9" name="TextBox 68">
            <a:extLst>
              <a:ext uri="{FF2B5EF4-FFF2-40B4-BE49-F238E27FC236}">
                <a16:creationId xmlns:a16="http://schemas.microsoft.com/office/drawing/2014/main" id="{BFDA9E0C-F94D-C845-E32C-4384083FE6A7}"/>
              </a:ext>
            </a:extLst>
          </p:cNvPr>
          <p:cNvSpPr txBox="1"/>
          <p:nvPr/>
        </p:nvSpPr>
        <p:spPr>
          <a:xfrm>
            <a:off x="5280669" y="5341232"/>
            <a:ext cx="1071195" cy="230832"/>
          </a:xfrm>
          <a:prstGeom prst="rect">
            <a:avLst/>
          </a:prstGeom>
          <a:noFill/>
        </p:spPr>
        <p:txBody>
          <a:bodyPr wrap="square">
            <a:spAutoFit/>
          </a:bodyPr>
          <a:lstStyle/>
          <a:p>
            <a:pPr algn="ctr"/>
            <a:r>
              <a:rPr lang="en-US" sz="900" dirty="0">
                <a:solidFill>
                  <a:srgbClr val="202124"/>
                </a:solidFill>
                <a:effectLst/>
                <a:latin typeface="Aganè S" pitchFamily="2" charset="0"/>
                <a:ea typeface="Calibri" panose="020F0502020204030204" pitchFamily="34" charset="0"/>
              </a:rPr>
              <a:t>Indian Army</a:t>
            </a:r>
            <a:endParaRPr lang="en-IN" sz="900" dirty="0">
              <a:latin typeface="Aganè S" pitchFamily="2" charset="0"/>
            </a:endParaRPr>
          </a:p>
        </p:txBody>
      </p:sp>
      <p:pic>
        <p:nvPicPr>
          <p:cNvPr id="70" name="Picture 9">
            <a:extLst>
              <a:ext uri="{FF2B5EF4-FFF2-40B4-BE49-F238E27FC236}">
                <a16:creationId xmlns:a16="http://schemas.microsoft.com/office/drawing/2014/main" id="{580F9776-CE8F-E60F-F62E-3967622DE2F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473056" y="4997817"/>
            <a:ext cx="2114878" cy="223689"/>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E1B817D7-AA1C-8BA3-E3E4-C36EAAD06A91}"/>
              </a:ext>
            </a:extLst>
          </p:cNvPr>
          <p:cNvSpPr txBox="1"/>
          <p:nvPr/>
        </p:nvSpPr>
        <p:spPr>
          <a:xfrm>
            <a:off x="8448561" y="5221506"/>
            <a:ext cx="2268385" cy="274499"/>
          </a:xfrm>
          <a:prstGeom prst="rect">
            <a:avLst/>
          </a:prstGeom>
          <a:noFill/>
        </p:spPr>
        <p:txBody>
          <a:bodyPr wrap="square">
            <a:spAutoFit/>
          </a:bodyPr>
          <a:lstStyle/>
          <a:p>
            <a:pPr>
              <a:lnSpc>
                <a:spcPct val="115000"/>
              </a:lnSpc>
              <a:spcAft>
                <a:spcPts val="1000"/>
              </a:spcAft>
            </a:pPr>
            <a:r>
              <a:rPr lang="en-US" sz="1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Karnataka Legislative Assembly</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4" name="Connector: Elbow 73">
            <a:extLst>
              <a:ext uri="{FF2B5EF4-FFF2-40B4-BE49-F238E27FC236}">
                <a16:creationId xmlns:a16="http://schemas.microsoft.com/office/drawing/2014/main" id="{B735F803-AFCA-CF7D-C04D-9A38410628AA}"/>
              </a:ext>
            </a:extLst>
          </p:cNvPr>
          <p:cNvCxnSpPr>
            <a:cxnSpLocks/>
            <a:stCxn id="5" idx="3"/>
          </p:cNvCxnSpPr>
          <p:nvPr/>
        </p:nvCxnSpPr>
        <p:spPr>
          <a:xfrm>
            <a:off x="4340887" y="1330593"/>
            <a:ext cx="6602999" cy="3945068"/>
          </a:xfrm>
          <a:prstGeom prst="bentConnector3">
            <a:avLst>
              <a:gd name="adj1" fmla="val 109806"/>
            </a:avLst>
          </a:prstGeom>
          <a:ln w="12700">
            <a:solidFill>
              <a:srgbClr val="CC212A"/>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CE8A0AA-E502-3A98-2A93-A322F0C003D8}"/>
              </a:ext>
            </a:extLst>
          </p:cNvPr>
          <p:cNvSpPr txBox="1"/>
          <p:nvPr/>
        </p:nvSpPr>
        <p:spPr>
          <a:xfrm>
            <a:off x="8361916" y="2492990"/>
            <a:ext cx="830644" cy="507831"/>
          </a:xfrm>
          <a:prstGeom prst="rect">
            <a:avLst/>
          </a:prstGeom>
          <a:noFill/>
        </p:spPr>
        <p:txBody>
          <a:bodyPr wrap="square" anchor="ctr">
            <a:spAutoFit/>
          </a:bodyPr>
          <a:lstStyle/>
          <a:p>
            <a:pPr algn="ctr"/>
            <a:r>
              <a:rPr lang="en-US" sz="900" dirty="0"/>
              <a:t>Hindustan Aeronautics Limited</a:t>
            </a:r>
            <a:endParaRPr lang="en-IN" sz="900" dirty="0"/>
          </a:p>
        </p:txBody>
      </p:sp>
      <p:sp>
        <p:nvSpPr>
          <p:cNvPr id="7" name="TextBox 6">
            <a:extLst>
              <a:ext uri="{FF2B5EF4-FFF2-40B4-BE49-F238E27FC236}">
                <a16:creationId xmlns:a16="http://schemas.microsoft.com/office/drawing/2014/main" id="{540128D4-DFBE-AC5F-37A5-FB35D5ACC584}"/>
              </a:ext>
            </a:extLst>
          </p:cNvPr>
          <p:cNvSpPr txBox="1"/>
          <p:nvPr/>
        </p:nvSpPr>
        <p:spPr>
          <a:xfrm>
            <a:off x="9791655" y="2675718"/>
            <a:ext cx="834872" cy="369332"/>
          </a:xfrm>
          <a:prstGeom prst="rect">
            <a:avLst/>
          </a:prstGeom>
          <a:noFill/>
        </p:spPr>
        <p:txBody>
          <a:bodyPr wrap="square">
            <a:spAutoFit/>
          </a:bodyPr>
          <a:lstStyle/>
          <a:p>
            <a:pPr algn="ctr"/>
            <a:r>
              <a:rPr lang="en-US" sz="900" dirty="0">
                <a:solidFill>
                  <a:srgbClr val="202124"/>
                </a:solidFill>
                <a:effectLst/>
                <a:latin typeface="Aganè S" pitchFamily="2" charset="0"/>
                <a:ea typeface="Calibri" panose="020F0502020204030204" pitchFamily="34" charset="0"/>
              </a:rPr>
              <a:t>Indian Air Force</a:t>
            </a:r>
            <a:endParaRPr lang="en-IN" sz="900" dirty="0">
              <a:latin typeface="Aganè S" pitchFamily="2" charset="0"/>
            </a:endParaRPr>
          </a:p>
        </p:txBody>
      </p:sp>
      <p:sp>
        <p:nvSpPr>
          <p:cNvPr id="9" name="TextBox 8">
            <a:extLst>
              <a:ext uri="{FF2B5EF4-FFF2-40B4-BE49-F238E27FC236}">
                <a16:creationId xmlns:a16="http://schemas.microsoft.com/office/drawing/2014/main" id="{524C603E-72BD-953D-E29C-444B3A542577}"/>
              </a:ext>
            </a:extLst>
          </p:cNvPr>
          <p:cNvSpPr txBox="1"/>
          <p:nvPr/>
        </p:nvSpPr>
        <p:spPr>
          <a:xfrm>
            <a:off x="882895" y="4014209"/>
            <a:ext cx="851539" cy="230832"/>
          </a:xfrm>
          <a:prstGeom prst="rect">
            <a:avLst/>
          </a:prstGeom>
          <a:noFill/>
        </p:spPr>
        <p:txBody>
          <a:bodyPr wrap="square">
            <a:spAutoFit/>
          </a:bodyPr>
          <a:lstStyle/>
          <a:p>
            <a:pPr algn="ctr"/>
            <a:r>
              <a:rPr lang="en-US" sz="900" dirty="0">
                <a:solidFill>
                  <a:srgbClr val="202124"/>
                </a:solidFill>
                <a:effectLst/>
                <a:latin typeface="Aganè S" pitchFamily="2" charset="0"/>
                <a:ea typeface="Calibri" panose="020F0502020204030204" pitchFamily="34" charset="0"/>
              </a:rPr>
              <a:t>Indian Navy</a:t>
            </a:r>
            <a:endParaRPr lang="en-IN" sz="900" dirty="0">
              <a:latin typeface="Aganè S" pitchFamily="2" charset="0"/>
            </a:endParaRPr>
          </a:p>
        </p:txBody>
      </p:sp>
      <p:sp>
        <p:nvSpPr>
          <p:cNvPr id="10" name="TextBox 9">
            <a:extLst>
              <a:ext uri="{FF2B5EF4-FFF2-40B4-BE49-F238E27FC236}">
                <a16:creationId xmlns:a16="http://schemas.microsoft.com/office/drawing/2014/main" id="{97A87D75-1FA4-6FC2-870A-AA031CF39A70}"/>
              </a:ext>
            </a:extLst>
          </p:cNvPr>
          <p:cNvSpPr txBox="1"/>
          <p:nvPr/>
        </p:nvSpPr>
        <p:spPr>
          <a:xfrm>
            <a:off x="2418085" y="4014209"/>
            <a:ext cx="851539" cy="369332"/>
          </a:xfrm>
          <a:prstGeom prst="rect">
            <a:avLst/>
          </a:prstGeom>
          <a:noFill/>
        </p:spPr>
        <p:txBody>
          <a:bodyPr wrap="square">
            <a:spAutoFit/>
          </a:bodyPr>
          <a:lstStyle/>
          <a:p>
            <a:pPr lvl="0" algn="ctr"/>
            <a:r>
              <a:rPr lang="en-US" sz="900" dirty="0">
                <a:solidFill>
                  <a:schemeClr val="tx1">
                    <a:lumMod val="75000"/>
                    <a:lumOff val="25000"/>
                  </a:schemeClr>
                </a:solidFill>
                <a:sym typeface="+mn-ea"/>
              </a:rPr>
              <a:t>MANTRALAYA MUMBAI</a:t>
            </a:r>
          </a:p>
        </p:txBody>
      </p:sp>
      <p:sp>
        <p:nvSpPr>
          <p:cNvPr id="11" name="TextBox 10">
            <a:extLst>
              <a:ext uri="{FF2B5EF4-FFF2-40B4-BE49-F238E27FC236}">
                <a16:creationId xmlns:a16="http://schemas.microsoft.com/office/drawing/2014/main" id="{3D55E7E9-A487-8838-0603-3B587DF08B07}"/>
              </a:ext>
            </a:extLst>
          </p:cNvPr>
          <p:cNvSpPr txBox="1"/>
          <p:nvPr/>
        </p:nvSpPr>
        <p:spPr>
          <a:xfrm>
            <a:off x="3752471" y="3983328"/>
            <a:ext cx="1083741" cy="369332"/>
          </a:xfrm>
          <a:prstGeom prst="rect">
            <a:avLst/>
          </a:prstGeom>
          <a:noFill/>
        </p:spPr>
        <p:txBody>
          <a:bodyPr wrap="square">
            <a:spAutoFit/>
          </a:bodyPr>
          <a:lstStyle/>
          <a:p>
            <a:pPr lvl="0" algn="ctr"/>
            <a:r>
              <a:rPr lang="en-US" sz="900" dirty="0">
                <a:solidFill>
                  <a:schemeClr val="tx1">
                    <a:lumMod val="75000"/>
                    <a:lumOff val="25000"/>
                  </a:schemeClr>
                </a:solidFill>
                <a:sym typeface="+mn-ea"/>
              </a:rPr>
              <a:t>TELANGANA STATE TECHNOLOGY</a:t>
            </a:r>
            <a:endParaRPr lang="en-IN" altLang="en-US" sz="900" dirty="0">
              <a:solidFill>
                <a:schemeClr val="tx1">
                  <a:lumMod val="75000"/>
                  <a:lumOff val="25000"/>
                </a:schemeClr>
              </a:solidFill>
              <a:sym typeface="+mn-ea"/>
            </a:endParaRPr>
          </a:p>
        </p:txBody>
      </p:sp>
      <p:sp>
        <p:nvSpPr>
          <p:cNvPr id="12" name="TextBox 11">
            <a:extLst>
              <a:ext uri="{FF2B5EF4-FFF2-40B4-BE49-F238E27FC236}">
                <a16:creationId xmlns:a16="http://schemas.microsoft.com/office/drawing/2014/main" id="{FF581158-5B88-4B93-5FBF-B8BB6386DCC7}"/>
              </a:ext>
            </a:extLst>
          </p:cNvPr>
          <p:cNvSpPr txBox="1"/>
          <p:nvPr/>
        </p:nvSpPr>
        <p:spPr>
          <a:xfrm>
            <a:off x="5164698" y="3810064"/>
            <a:ext cx="1169499" cy="461665"/>
          </a:xfrm>
          <a:prstGeom prst="rect">
            <a:avLst/>
          </a:prstGeom>
          <a:noFill/>
        </p:spPr>
        <p:txBody>
          <a:bodyPr wrap="square">
            <a:spAutoFit/>
          </a:bodyPr>
          <a:lstStyle/>
          <a:p>
            <a:pPr algn="ctr"/>
            <a:r>
              <a:rPr lang="en-US" sz="800" dirty="0">
                <a:sym typeface="+mn-ea"/>
              </a:rPr>
              <a:t>ELECTRONIC CORPORATION OF INDIA LIMITED, ECIL</a:t>
            </a:r>
          </a:p>
        </p:txBody>
      </p:sp>
      <p:sp>
        <p:nvSpPr>
          <p:cNvPr id="28" name="TextBox 27">
            <a:extLst>
              <a:ext uri="{FF2B5EF4-FFF2-40B4-BE49-F238E27FC236}">
                <a16:creationId xmlns:a16="http://schemas.microsoft.com/office/drawing/2014/main" id="{F55992C1-4E6C-C9E7-BEC5-FAA3C865BF34}"/>
              </a:ext>
            </a:extLst>
          </p:cNvPr>
          <p:cNvSpPr txBox="1"/>
          <p:nvPr/>
        </p:nvSpPr>
        <p:spPr>
          <a:xfrm>
            <a:off x="6725975" y="3908765"/>
            <a:ext cx="1063181" cy="419695"/>
          </a:xfrm>
          <a:prstGeom prst="rect">
            <a:avLst/>
          </a:prstGeom>
          <a:noFill/>
        </p:spPr>
        <p:txBody>
          <a:bodyPr wrap="square">
            <a:spAutoFit/>
          </a:bodyPr>
          <a:lstStyle/>
          <a:p>
            <a:pPr algn="ctr"/>
            <a:r>
              <a:rPr lang="en-US" sz="800" dirty="0" err="1">
                <a:solidFill>
                  <a:srgbClr val="202124"/>
                </a:solidFill>
                <a:effectLst/>
                <a:latin typeface="Aganè S" pitchFamily="2" charset="0"/>
                <a:ea typeface="Calibri" panose="020F0502020204030204" pitchFamily="34" charset="0"/>
              </a:rPr>
              <a:t>Defence</a:t>
            </a:r>
            <a:r>
              <a:rPr lang="en-US" sz="800" dirty="0">
                <a:solidFill>
                  <a:srgbClr val="202124"/>
                </a:solidFill>
                <a:effectLst/>
                <a:latin typeface="Aganè S" pitchFamily="2" charset="0"/>
                <a:ea typeface="Calibri" panose="020F0502020204030204" pitchFamily="34" charset="0"/>
              </a:rPr>
              <a:t> Research </a:t>
            </a:r>
            <a:r>
              <a:rPr lang="en-US" sz="800" dirty="0">
                <a:solidFill>
                  <a:schemeClr val="tx1">
                    <a:lumMod val="75000"/>
                    <a:lumOff val="25000"/>
                  </a:schemeClr>
                </a:solidFill>
                <a:latin typeface="Aganè S" pitchFamily="2" charset="0"/>
              </a:rPr>
              <a:t>and</a:t>
            </a:r>
            <a:r>
              <a:rPr lang="en-US" sz="800" dirty="0">
                <a:solidFill>
                  <a:srgbClr val="202124"/>
                </a:solidFill>
                <a:effectLst/>
                <a:latin typeface="Aganè S" pitchFamily="2" charset="0"/>
                <a:ea typeface="Calibri" panose="020F0502020204030204" pitchFamily="34" charset="0"/>
              </a:rPr>
              <a:t> </a:t>
            </a:r>
            <a:r>
              <a:rPr lang="en-US" sz="800" dirty="0">
                <a:solidFill>
                  <a:schemeClr val="tx1">
                    <a:lumMod val="75000"/>
                    <a:lumOff val="25000"/>
                  </a:schemeClr>
                </a:solidFill>
                <a:latin typeface="Aganè S" pitchFamily="2" charset="0"/>
              </a:rPr>
              <a:t>Development</a:t>
            </a:r>
            <a:r>
              <a:rPr lang="en-US" sz="800" dirty="0">
                <a:solidFill>
                  <a:srgbClr val="202124"/>
                </a:solidFill>
                <a:effectLst/>
                <a:latin typeface="Aganè S" pitchFamily="2" charset="0"/>
                <a:ea typeface="Calibri" panose="020F0502020204030204" pitchFamily="34" charset="0"/>
              </a:rPr>
              <a:t> </a:t>
            </a:r>
            <a:r>
              <a:rPr lang="en-US" sz="800" dirty="0" err="1">
                <a:solidFill>
                  <a:srgbClr val="202124"/>
                </a:solidFill>
                <a:effectLst/>
                <a:latin typeface="Aganè S" pitchFamily="2" charset="0"/>
                <a:ea typeface="Calibri" panose="020F0502020204030204" pitchFamily="34" charset="0"/>
              </a:rPr>
              <a:t>Organisation</a:t>
            </a:r>
            <a:endParaRPr lang="en-IN" sz="800" dirty="0">
              <a:latin typeface="Aganè S" pitchFamily="2" charset="0"/>
            </a:endParaRPr>
          </a:p>
        </p:txBody>
      </p:sp>
      <p:sp>
        <p:nvSpPr>
          <p:cNvPr id="30" name="TextBox 29">
            <a:extLst>
              <a:ext uri="{FF2B5EF4-FFF2-40B4-BE49-F238E27FC236}">
                <a16:creationId xmlns:a16="http://schemas.microsoft.com/office/drawing/2014/main" id="{A2BDD820-9D8F-D243-F989-BEB0ED936A0B}"/>
              </a:ext>
            </a:extLst>
          </p:cNvPr>
          <p:cNvSpPr txBox="1"/>
          <p:nvPr/>
        </p:nvSpPr>
        <p:spPr>
          <a:xfrm>
            <a:off x="9681656" y="3999807"/>
            <a:ext cx="1076230" cy="369332"/>
          </a:xfrm>
          <a:prstGeom prst="rect">
            <a:avLst/>
          </a:prstGeom>
          <a:noFill/>
        </p:spPr>
        <p:txBody>
          <a:bodyPr wrap="square" anchor="ctr">
            <a:spAutoFit/>
          </a:bodyPr>
          <a:lstStyle/>
          <a:p>
            <a:pPr algn="ctr">
              <a:spcAft>
                <a:spcPts val="1000"/>
              </a:spcAft>
            </a:pPr>
            <a:r>
              <a:rPr lang="en-US" sz="900">
                <a:solidFill>
                  <a:srgbClr val="202124"/>
                </a:solidFill>
                <a:effectLst/>
                <a:latin typeface="Aganè S" pitchFamily="2" charset="0"/>
                <a:ea typeface="Calibri" panose="020F0502020204030204" pitchFamily="34" charset="0"/>
                <a:cs typeface="Times New Roman" panose="02020603050405020304" pitchFamily="18" charset="0"/>
              </a:rPr>
              <a:t>U R Rao Satellite Centre</a:t>
            </a:r>
            <a:r>
              <a:rPr lang="en-IN" sz="900">
                <a:effectLst/>
                <a:latin typeface="Aganè S" pitchFamily="2" charset="0"/>
                <a:ea typeface="Calibri" panose="020F0502020204030204" pitchFamily="34" charset="0"/>
                <a:cs typeface="Times New Roman" panose="02020603050405020304" pitchFamily="18" charset="0"/>
              </a:rPr>
              <a:t> </a:t>
            </a:r>
            <a:endParaRPr lang="en-IN" sz="900" dirty="0">
              <a:effectLst/>
              <a:latin typeface="Aganè S" pitchFamily="2" charset="0"/>
              <a:ea typeface="Calibri" panose="020F050202020403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D8399738-EF1F-ED95-6F67-D94E3F828346}"/>
              </a:ext>
            </a:extLst>
          </p:cNvPr>
          <p:cNvSpPr txBox="1"/>
          <p:nvPr/>
        </p:nvSpPr>
        <p:spPr>
          <a:xfrm>
            <a:off x="697127" y="5173849"/>
            <a:ext cx="1248633" cy="338554"/>
          </a:xfrm>
          <a:prstGeom prst="rect">
            <a:avLst/>
          </a:prstGeom>
          <a:noFill/>
        </p:spPr>
        <p:txBody>
          <a:bodyPr wrap="square">
            <a:spAutoFit/>
          </a:bodyPr>
          <a:lstStyle/>
          <a:p>
            <a:pPr lvl="0" algn="ctr"/>
            <a:r>
              <a:rPr lang="en-US" sz="800" dirty="0">
                <a:solidFill>
                  <a:schemeClr val="tx1">
                    <a:lumMod val="75000"/>
                    <a:lumOff val="25000"/>
                  </a:schemeClr>
                </a:solidFill>
                <a:latin typeface="Aganè S" pitchFamily="2" charset="0"/>
                <a:sym typeface="+mn-ea"/>
              </a:rPr>
              <a:t>Hindustan Petroleum Corporation Limited</a:t>
            </a:r>
          </a:p>
        </p:txBody>
      </p:sp>
      <p:sp>
        <p:nvSpPr>
          <p:cNvPr id="38" name="TextBox 37">
            <a:extLst>
              <a:ext uri="{FF2B5EF4-FFF2-40B4-BE49-F238E27FC236}">
                <a16:creationId xmlns:a16="http://schemas.microsoft.com/office/drawing/2014/main" id="{4B3BD355-DC57-3C4A-5CFF-03C8509495B0}"/>
              </a:ext>
            </a:extLst>
          </p:cNvPr>
          <p:cNvSpPr txBox="1"/>
          <p:nvPr/>
        </p:nvSpPr>
        <p:spPr>
          <a:xfrm>
            <a:off x="6773158" y="5187113"/>
            <a:ext cx="1102859" cy="523220"/>
          </a:xfrm>
          <a:prstGeom prst="rect">
            <a:avLst/>
          </a:prstGeom>
          <a:noFill/>
        </p:spPr>
        <p:txBody>
          <a:bodyPr wrap="square">
            <a:spAutoFit/>
          </a:bodyPr>
          <a:lstStyle/>
          <a:p>
            <a:pPr algn="ctr"/>
            <a:r>
              <a:rPr lang="en-US" sz="700" dirty="0">
                <a:solidFill>
                  <a:schemeClr val="tx1">
                    <a:lumMod val="75000"/>
                    <a:lumOff val="25000"/>
                  </a:schemeClr>
                </a:solidFill>
                <a:sym typeface="+mn-ea"/>
              </a:rPr>
              <a:t>URBAN DEVELOPMENT &amp; MUNICIPAL</a:t>
            </a:r>
          </a:p>
          <a:p>
            <a:pPr algn="ctr"/>
            <a:r>
              <a:rPr lang="en-US" sz="700" dirty="0">
                <a:solidFill>
                  <a:schemeClr val="tx1">
                    <a:lumMod val="75000"/>
                    <a:lumOff val="25000"/>
                  </a:schemeClr>
                </a:solidFill>
                <a:sym typeface="+mn-ea"/>
              </a:rPr>
              <a:t> AFFAIRS DEPARTMENT, GOVT. OF WB</a:t>
            </a:r>
            <a:endParaRPr lang="en-US" sz="700" dirty="0">
              <a:solidFill>
                <a:schemeClr val="tx1">
                  <a:lumMod val="75000"/>
                  <a:lumOff val="25000"/>
                </a:schemeClr>
              </a:solidFill>
            </a:endParaRPr>
          </a:p>
        </p:txBody>
      </p:sp>
      <p:sp>
        <p:nvSpPr>
          <p:cNvPr id="54" name="TextBox 53">
            <a:extLst>
              <a:ext uri="{FF2B5EF4-FFF2-40B4-BE49-F238E27FC236}">
                <a16:creationId xmlns:a16="http://schemas.microsoft.com/office/drawing/2014/main" id="{093C6450-2753-4BFC-FB6E-4D980BCBCCA1}"/>
              </a:ext>
            </a:extLst>
          </p:cNvPr>
          <p:cNvSpPr txBox="1"/>
          <p:nvPr/>
        </p:nvSpPr>
        <p:spPr>
          <a:xfrm>
            <a:off x="3693041" y="5262347"/>
            <a:ext cx="1148039" cy="366382"/>
          </a:xfrm>
          <a:prstGeom prst="rect">
            <a:avLst/>
          </a:prstGeom>
          <a:noFill/>
        </p:spPr>
        <p:txBody>
          <a:bodyPr wrap="square">
            <a:spAutoFit/>
          </a:bodyPr>
          <a:lstStyle/>
          <a:p>
            <a:pPr algn="ctr">
              <a:lnSpc>
                <a:spcPct val="115000"/>
              </a:lnSpc>
              <a:spcAft>
                <a:spcPts val="1000"/>
              </a:spcAft>
            </a:pPr>
            <a:r>
              <a:rPr lang="en-US" sz="800" dirty="0">
                <a:solidFill>
                  <a:srgbClr val="202124"/>
                </a:solidFill>
                <a:effectLst/>
                <a:latin typeface="Aganè S" pitchFamily="2" charset="0"/>
                <a:ea typeface="Calibri" panose="020F0502020204030204" pitchFamily="34" charset="0"/>
                <a:cs typeface="Times New Roman" panose="02020603050405020304" pitchFamily="18" charset="0"/>
              </a:rPr>
              <a:t>National Aerospace Laboratories</a:t>
            </a:r>
            <a:endParaRPr lang="en-IN" sz="800" dirty="0">
              <a:effectLst/>
              <a:latin typeface="Aganè S" pitchFamily="2" charset="0"/>
              <a:ea typeface="Calibri" panose="020F0502020204030204" pitchFamily="34" charset="0"/>
              <a:cs typeface="Times New Roman" panose="02020603050405020304" pitchFamily="18" charset="0"/>
            </a:endParaRPr>
          </a:p>
        </p:txBody>
      </p:sp>
      <p:pic>
        <p:nvPicPr>
          <p:cNvPr id="2" name="Picture 1" descr="Logo&#10;&#10;Description automatically generated">
            <a:extLst>
              <a:ext uri="{FF2B5EF4-FFF2-40B4-BE49-F238E27FC236}">
                <a16:creationId xmlns:a16="http://schemas.microsoft.com/office/drawing/2014/main" id="{75D35E32-FAA4-98C2-E3BA-E927949E8EC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6" name="Rectangle 5">
            <a:extLst>
              <a:ext uri="{FF2B5EF4-FFF2-40B4-BE49-F238E27FC236}">
                <a16:creationId xmlns:a16="http://schemas.microsoft.com/office/drawing/2014/main" id="{322E6435-4BA7-BE62-424F-4381FC584A1B}"/>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52500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Oval 114">
            <a:extLst>
              <a:ext uri="{FF2B5EF4-FFF2-40B4-BE49-F238E27FC236}">
                <a16:creationId xmlns:a16="http://schemas.microsoft.com/office/drawing/2014/main" id="{DA9BFB71-1378-E724-115A-15B7CF18DA12}"/>
              </a:ext>
            </a:extLst>
          </p:cNvPr>
          <p:cNvSpPr/>
          <p:nvPr/>
        </p:nvSpPr>
        <p:spPr>
          <a:xfrm>
            <a:off x="10264937" y="4973388"/>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1" name="Graphic 90">
            <a:extLst>
              <a:ext uri="{FF2B5EF4-FFF2-40B4-BE49-F238E27FC236}">
                <a16:creationId xmlns:a16="http://schemas.microsoft.com/office/drawing/2014/main" id="{115E9270-059F-E19F-BF91-3BE50DF2A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flipV="1">
            <a:off x="3415225" y="2303581"/>
            <a:ext cx="5314932" cy="1653853"/>
          </a:xfrm>
          <a:prstGeom prst="rect">
            <a:avLst/>
          </a:prstGeom>
        </p:spPr>
      </p:pic>
      <p:sp>
        <p:nvSpPr>
          <p:cNvPr id="32" name="Flowchart: Terminator 31">
            <a:extLst>
              <a:ext uri="{FF2B5EF4-FFF2-40B4-BE49-F238E27FC236}">
                <a16:creationId xmlns:a16="http://schemas.microsoft.com/office/drawing/2014/main" id="{ECA752C9-C67C-61DC-61BF-0A0F7D567E3E}"/>
              </a:ext>
            </a:extLst>
          </p:cNvPr>
          <p:cNvSpPr/>
          <p:nvPr/>
        </p:nvSpPr>
        <p:spPr>
          <a:xfrm>
            <a:off x="5063611" y="5246719"/>
            <a:ext cx="2461959"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8870B0CE-01E8-7B8E-62A9-887055CCD33A}"/>
              </a:ext>
            </a:extLst>
          </p:cNvPr>
          <p:cNvSpPr/>
          <p:nvPr/>
        </p:nvSpPr>
        <p:spPr>
          <a:xfrm>
            <a:off x="7567650" y="3508681"/>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FA77B629-A1AF-8C70-0820-9D454B9AA90C}"/>
              </a:ext>
            </a:extLst>
          </p:cNvPr>
          <p:cNvSpPr/>
          <p:nvPr/>
        </p:nvSpPr>
        <p:spPr>
          <a:xfrm>
            <a:off x="8895254" y="3515497"/>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42D1373F-7E71-9C54-5054-3AD2A7110316}"/>
              </a:ext>
            </a:extLst>
          </p:cNvPr>
          <p:cNvSpPr/>
          <p:nvPr/>
        </p:nvSpPr>
        <p:spPr>
          <a:xfrm>
            <a:off x="10222712" y="34761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A95B54EC-A9D5-3140-BD87-026F1B812B55}"/>
              </a:ext>
            </a:extLst>
          </p:cNvPr>
          <p:cNvSpPr/>
          <p:nvPr/>
        </p:nvSpPr>
        <p:spPr>
          <a:xfrm>
            <a:off x="10232253" y="2050007"/>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4B82B451-2DA0-8594-A003-B81C1C423B2B}"/>
              </a:ext>
            </a:extLst>
          </p:cNvPr>
          <p:cNvSpPr/>
          <p:nvPr/>
        </p:nvSpPr>
        <p:spPr>
          <a:xfrm>
            <a:off x="8895254" y="2089358"/>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lowchart: Terminator 24">
            <a:extLst>
              <a:ext uri="{FF2B5EF4-FFF2-40B4-BE49-F238E27FC236}">
                <a16:creationId xmlns:a16="http://schemas.microsoft.com/office/drawing/2014/main" id="{2702E8EB-EE8F-F572-5D5F-A48B375207A1}"/>
              </a:ext>
            </a:extLst>
          </p:cNvPr>
          <p:cNvSpPr/>
          <p:nvPr/>
        </p:nvSpPr>
        <p:spPr>
          <a:xfrm>
            <a:off x="687263" y="4894319"/>
            <a:ext cx="2461960"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55DE6185-7695-E319-6CB2-522B4B728B93}"/>
              </a:ext>
            </a:extLst>
          </p:cNvPr>
          <p:cNvSpPr/>
          <p:nvPr/>
        </p:nvSpPr>
        <p:spPr>
          <a:xfrm>
            <a:off x="3422233"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1FCD157F-F06E-BE98-B003-F272A529AC62}"/>
              </a:ext>
            </a:extLst>
          </p:cNvPr>
          <p:cNvSpPr/>
          <p:nvPr/>
        </p:nvSpPr>
        <p:spPr>
          <a:xfrm>
            <a:off x="2063010"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20C5780F-531C-3AA5-281D-1B7087B19828}"/>
              </a:ext>
            </a:extLst>
          </p:cNvPr>
          <p:cNvSpPr/>
          <p:nvPr/>
        </p:nvSpPr>
        <p:spPr>
          <a:xfrm>
            <a:off x="587438"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AB7EC43B-A9DD-A3E1-3CA9-857E31BB5321}"/>
              </a:ext>
            </a:extLst>
          </p:cNvPr>
          <p:cNvSpPr txBox="1"/>
          <p:nvPr/>
        </p:nvSpPr>
        <p:spPr>
          <a:xfrm>
            <a:off x="1293726" y="1353912"/>
            <a:ext cx="2584618" cy="523220"/>
          </a:xfrm>
          <a:prstGeom prst="rect">
            <a:avLst/>
          </a:prstGeom>
          <a:noFill/>
        </p:spPr>
        <p:txBody>
          <a:bodyPr wrap="square" anchor="ctr">
            <a:spAutoFit/>
          </a:bodyPr>
          <a:lstStyle/>
          <a:p>
            <a:pPr lvl="0" algn="ctr"/>
            <a:r>
              <a:rPr lang="en-IN" altLang="en-US" sz="2800" b="1" dirty="0">
                <a:latin typeface="Eurostile LT Std Bold" panose="020B0804020202050204" pitchFamily="34" charset="0"/>
                <a:sym typeface="+mn-ea"/>
              </a:rPr>
              <a:t>BFSI</a:t>
            </a:r>
          </a:p>
        </p:txBody>
      </p:sp>
      <p:sp>
        <p:nvSpPr>
          <p:cNvPr id="4" name="TextBox 3">
            <a:extLst>
              <a:ext uri="{FF2B5EF4-FFF2-40B4-BE49-F238E27FC236}">
                <a16:creationId xmlns:a16="http://schemas.microsoft.com/office/drawing/2014/main" id="{68A2A63A-9083-F2ED-0430-0C103CBC6448}"/>
              </a:ext>
            </a:extLst>
          </p:cNvPr>
          <p:cNvSpPr txBox="1"/>
          <p:nvPr/>
        </p:nvSpPr>
        <p:spPr>
          <a:xfrm>
            <a:off x="9006362" y="1440482"/>
            <a:ext cx="2088016" cy="523220"/>
          </a:xfrm>
          <a:prstGeom prst="rect">
            <a:avLst/>
          </a:prstGeom>
          <a:noFill/>
        </p:spPr>
        <p:txBody>
          <a:bodyPr wrap="square" anchor="ctr">
            <a:spAutoFit/>
          </a:bodyPr>
          <a:lstStyle>
            <a:defPPr>
              <a:defRPr lang="en-US"/>
            </a:defPPr>
            <a:lvl1pPr lvl="0" algn="ctr">
              <a:defRPr sz="2800" b="1">
                <a:latin typeface="Eurostile LT Std Bold" panose="020B0804020202050204" pitchFamily="34" charset="0"/>
              </a:defRPr>
            </a:lvl1pPr>
          </a:lstStyle>
          <a:p>
            <a:r>
              <a:rPr lang="en-IN" altLang="en-US" dirty="0">
                <a:sym typeface="+mn-ea"/>
              </a:rPr>
              <a:t>Smart Cities</a:t>
            </a:r>
          </a:p>
        </p:txBody>
      </p:sp>
      <p:sp>
        <p:nvSpPr>
          <p:cNvPr id="111" name="Text Box 89">
            <a:extLst>
              <a:ext uri="{FF2B5EF4-FFF2-40B4-BE49-F238E27FC236}">
                <a16:creationId xmlns:a16="http://schemas.microsoft.com/office/drawing/2014/main" id="{1344EAC9-B098-FE42-C9AA-B98C181B2055}"/>
              </a:ext>
            </a:extLst>
          </p:cNvPr>
          <p:cNvSpPr txBox="1"/>
          <p:nvPr/>
        </p:nvSpPr>
        <p:spPr>
          <a:xfrm>
            <a:off x="7693422" y="4300833"/>
            <a:ext cx="980470" cy="369332"/>
          </a:xfrm>
          <a:prstGeom prst="rect">
            <a:avLst/>
          </a:prstGeom>
          <a:noFill/>
        </p:spPr>
        <p:txBody>
          <a:bodyPr wrap="square" rtlCol="0" anchor="ctr">
            <a:spAutoFit/>
          </a:bodyPr>
          <a:lstStyle/>
          <a:p>
            <a:pPr algn="ctr"/>
            <a:r>
              <a:rPr lang="en-IN" sz="900" dirty="0" err="1"/>
              <a:t>Tumakuru</a:t>
            </a:r>
            <a:r>
              <a:rPr lang="en-IN" sz="900" dirty="0"/>
              <a:t> Smart City</a:t>
            </a:r>
          </a:p>
        </p:txBody>
      </p:sp>
      <p:sp>
        <p:nvSpPr>
          <p:cNvPr id="114" name="Text Box 87">
            <a:extLst>
              <a:ext uri="{FF2B5EF4-FFF2-40B4-BE49-F238E27FC236}">
                <a16:creationId xmlns:a16="http://schemas.microsoft.com/office/drawing/2014/main" id="{17401D6D-35B3-6BA3-E11C-8D4E6BDC2CC4}"/>
              </a:ext>
            </a:extLst>
          </p:cNvPr>
          <p:cNvSpPr txBox="1"/>
          <p:nvPr/>
        </p:nvSpPr>
        <p:spPr>
          <a:xfrm>
            <a:off x="9104913" y="4273339"/>
            <a:ext cx="844931" cy="369332"/>
          </a:xfrm>
          <a:prstGeom prst="rect">
            <a:avLst/>
          </a:prstGeom>
          <a:noFill/>
        </p:spPr>
        <p:txBody>
          <a:bodyPr wrap="square" rtlCol="0" anchor="ctr">
            <a:spAutoFit/>
          </a:bodyPr>
          <a:lstStyle/>
          <a:p>
            <a:pPr lvl="0" algn="ctr"/>
            <a:r>
              <a:rPr lang="en-IN" altLang="en-US" sz="900" dirty="0">
                <a:solidFill>
                  <a:schemeClr val="tx1">
                    <a:lumMod val="75000"/>
                    <a:lumOff val="25000"/>
                  </a:schemeClr>
                </a:solidFill>
                <a:sym typeface="+mn-ea"/>
              </a:rPr>
              <a:t>Rajkot Smart City</a:t>
            </a:r>
          </a:p>
        </p:txBody>
      </p:sp>
      <p:sp>
        <p:nvSpPr>
          <p:cNvPr id="117" name="Text Box 92">
            <a:extLst>
              <a:ext uri="{FF2B5EF4-FFF2-40B4-BE49-F238E27FC236}">
                <a16:creationId xmlns:a16="http://schemas.microsoft.com/office/drawing/2014/main" id="{EE1A011A-F240-B503-3B12-CB535FE397BC}"/>
              </a:ext>
            </a:extLst>
          </p:cNvPr>
          <p:cNvSpPr txBox="1"/>
          <p:nvPr/>
        </p:nvSpPr>
        <p:spPr>
          <a:xfrm>
            <a:off x="10249595" y="4257831"/>
            <a:ext cx="1148181" cy="230832"/>
          </a:xfrm>
          <a:prstGeom prst="rect">
            <a:avLst/>
          </a:prstGeom>
          <a:noFill/>
        </p:spPr>
        <p:txBody>
          <a:bodyPr wrap="square" rtlCol="0">
            <a:spAutoFit/>
          </a:bodyPr>
          <a:lstStyle/>
          <a:p>
            <a:pPr lvl="0" algn="ctr"/>
            <a:r>
              <a:rPr lang="en-IN" altLang="en-US" sz="900" dirty="0">
                <a:solidFill>
                  <a:schemeClr val="tx1">
                    <a:lumMod val="75000"/>
                    <a:lumOff val="25000"/>
                  </a:schemeClr>
                </a:solidFill>
                <a:sym typeface="+mn-ea"/>
              </a:rPr>
              <a:t>Dahod </a:t>
            </a:r>
            <a:r>
              <a:rPr lang="en-IN" altLang="en-US" sz="900" dirty="0" err="1">
                <a:solidFill>
                  <a:schemeClr val="tx1">
                    <a:lumMod val="75000"/>
                    <a:lumOff val="25000"/>
                  </a:schemeClr>
                </a:solidFill>
                <a:sym typeface="+mn-ea"/>
              </a:rPr>
              <a:t>Ssmart</a:t>
            </a:r>
            <a:r>
              <a:rPr lang="en-IN" altLang="en-US" sz="900" dirty="0">
                <a:solidFill>
                  <a:schemeClr val="tx1">
                    <a:lumMod val="75000"/>
                    <a:lumOff val="25000"/>
                  </a:schemeClr>
                </a:solidFill>
                <a:sym typeface="+mn-ea"/>
              </a:rPr>
              <a:t> City</a:t>
            </a:r>
          </a:p>
        </p:txBody>
      </p:sp>
      <p:sp>
        <p:nvSpPr>
          <p:cNvPr id="12" name="Title 1">
            <a:extLst>
              <a:ext uri="{FF2B5EF4-FFF2-40B4-BE49-F238E27FC236}">
                <a16:creationId xmlns:a16="http://schemas.microsoft.com/office/drawing/2014/main" id="{8887B048-19F7-C2E4-5E5A-9CADAD2AFDE4}"/>
              </a:ext>
            </a:extLst>
          </p:cNvPr>
          <p:cNvSpPr txBox="1">
            <a:spLocks/>
          </p:cNvSpPr>
          <p:nvPr/>
        </p:nvSpPr>
        <p:spPr>
          <a:xfrm>
            <a:off x="749287" y="668875"/>
            <a:ext cx="6745455" cy="4713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IN" altLang="en-IN" sz="3200" b="1" dirty="0">
                <a:solidFill>
                  <a:srgbClr val="C00000"/>
                </a:solidFill>
                <a:latin typeface="Eurostile LT Std Bold" panose="020B0804020202050204" pitchFamily="34" charset="0"/>
                <a:sym typeface="Calibri" panose="020F0502020204030204" pitchFamily="34" charset="0"/>
              </a:rPr>
              <a:t>CUSTOMERS - VERTICAL WISE</a:t>
            </a:r>
            <a:endParaRPr lang="en-US" altLang="en-IN" sz="3200" b="1" dirty="0">
              <a:solidFill>
                <a:schemeClr val="tx1">
                  <a:lumMod val="75000"/>
                  <a:lumOff val="25000"/>
                </a:schemeClr>
              </a:solidFill>
              <a:latin typeface="Eurostile LT Std Bold" panose="020B0804020202050204" pitchFamily="34" charset="0"/>
              <a:sym typeface="Calibri" panose="020F0502020204030204" pitchFamily="34" charset="0"/>
            </a:endParaRPr>
          </a:p>
        </p:txBody>
      </p:sp>
      <p:cxnSp>
        <p:nvCxnSpPr>
          <p:cNvPr id="39" name="Connector: Elbow 38">
            <a:extLst>
              <a:ext uri="{FF2B5EF4-FFF2-40B4-BE49-F238E27FC236}">
                <a16:creationId xmlns:a16="http://schemas.microsoft.com/office/drawing/2014/main" id="{C44D776B-5C27-C3C6-7846-138078996910}"/>
              </a:ext>
            </a:extLst>
          </p:cNvPr>
          <p:cNvCxnSpPr>
            <a:cxnSpLocks/>
            <a:stCxn id="3" idx="1"/>
            <a:endCxn id="12" idx="1"/>
          </p:cNvCxnSpPr>
          <p:nvPr/>
        </p:nvCxnSpPr>
        <p:spPr>
          <a:xfrm rot="10800000">
            <a:off x="749288" y="904544"/>
            <a:ext cx="544439" cy="710979"/>
          </a:xfrm>
          <a:prstGeom prst="bentConnector3">
            <a:avLst>
              <a:gd name="adj1" fmla="val 141988"/>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B2B280BA-62F7-F1DF-E3D5-A250A1DD3F47}"/>
              </a:ext>
            </a:extLst>
          </p:cNvPr>
          <p:cNvCxnSpPr>
            <a:cxnSpLocks/>
            <a:endCxn id="4" idx="3"/>
          </p:cNvCxnSpPr>
          <p:nvPr/>
        </p:nvCxnSpPr>
        <p:spPr>
          <a:xfrm>
            <a:off x="7418753" y="939136"/>
            <a:ext cx="3675625" cy="762956"/>
          </a:xfrm>
          <a:prstGeom prst="bentConnector3">
            <a:avLst>
              <a:gd name="adj1" fmla="val 106219"/>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13B6F87A-B892-06D2-0FA0-3CAA29ACBF32}"/>
              </a:ext>
            </a:extLst>
          </p:cNvPr>
          <p:cNvSpPr/>
          <p:nvPr/>
        </p:nvSpPr>
        <p:spPr>
          <a:xfrm>
            <a:off x="2063010" y="2101003"/>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4" name="Picture 19" descr="Image result for HDFC logo">
            <a:extLst>
              <a:ext uri="{FF2B5EF4-FFF2-40B4-BE49-F238E27FC236}">
                <a16:creationId xmlns:a16="http://schemas.microsoft.com/office/drawing/2014/main" id="{054B5ED9-19E7-CED5-5DC9-D1F36465D5F7}"/>
              </a:ext>
            </a:extLst>
          </p:cNvPr>
          <p:cNvPicPr>
            <a:picLocks noChangeAspect="1" noChangeArrowheads="1"/>
          </p:cNvPicPr>
          <p:nvPr/>
        </p:nvPicPr>
        <p:blipFill>
          <a:blip r:embed="rId4" cstate="print"/>
          <a:srcRect/>
          <a:stretch>
            <a:fillRect/>
          </a:stretch>
        </p:blipFill>
        <p:spPr bwMode="auto">
          <a:xfrm>
            <a:off x="2356604" y="2306045"/>
            <a:ext cx="596373" cy="758503"/>
          </a:xfrm>
          <a:prstGeom prst="rect">
            <a:avLst/>
          </a:prstGeom>
          <a:noFill/>
        </p:spPr>
      </p:pic>
      <p:pic>
        <p:nvPicPr>
          <p:cNvPr id="66" name="Picture 8" descr="Image result for shinhan bank bkc">
            <a:extLst>
              <a:ext uri="{FF2B5EF4-FFF2-40B4-BE49-F238E27FC236}">
                <a16:creationId xmlns:a16="http://schemas.microsoft.com/office/drawing/2014/main" id="{D0CD889C-85DC-761D-4EB0-7E3A08EDCF44}"/>
              </a:ext>
            </a:extLst>
          </p:cNvPr>
          <p:cNvPicPr>
            <a:picLocks noChangeAspect="1" noChangeArrowheads="1"/>
          </p:cNvPicPr>
          <p:nvPr/>
        </p:nvPicPr>
        <p:blipFill>
          <a:blip r:embed="rId5"/>
          <a:srcRect l="32955" t="15372" r="33413" b="20548"/>
          <a:stretch>
            <a:fillRect/>
          </a:stretch>
        </p:blipFill>
        <p:spPr bwMode="auto">
          <a:xfrm>
            <a:off x="821884" y="2342903"/>
            <a:ext cx="757503" cy="721645"/>
          </a:xfrm>
          <a:prstGeom prst="rect">
            <a:avLst/>
          </a:prstGeom>
          <a:noFill/>
        </p:spPr>
      </p:pic>
      <p:pic>
        <p:nvPicPr>
          <p:cNvPr id="68" name="Picture 17" descr="Image result for SBI logo">
            <a:extLst>
              <a:ext uri="{FF2B5EF4-FFF2-40B4-BE49-F238E27FC236}">
                <a16:creationId xmlns:a16="http://schemas.microsoft.com/office/drawing/2014/main" id="{1FB9C1F4-841C-4B01-720B-F0CAEC84BED9}"/>
              </a:ext>
            </a:extLst>
          </p:cNvPr>
          <p:cNvPicPr>
            <a:picLocks noChangeAspect="1" noChangeArrowheads="1"/>
          </p:cNvPicPr>
          <p:nvPr/>
        </p:nvPicPr>
        <p:blipFill>
          <a:blip r:embed="rId6">
            <a:clrChange>
              <a:clrFrom>
                <a:srgbClr val="FFFFFF"/>
              </a:clrFrom>
              <a:clrTo>
                <a:srgbClr val="FFFFFF">
                  <a:alpha val="0"/>
                </a:srgbClr>
              </a:clrTo>
            </a:clrChange>
          </a:blip>
          <a:srcRect l="11698" t="8471" r="10373" b="9459"/>
          <a:stretch>
            <a:fillRect/>
          </a:stretch>
        </p:blipFill>
        <p:spPr bwMode="auto">
          <a:xfrm>
            <a:off x="3574784" y="2272750"/>
            <a:ext cx="911057" cy="719603"/>
          </a:xfrm>
          <a:prstGeom prst="rect">
            <a:avLst/>
          </a:prstGeom>
          <a:noFill/>
        </p:spPr>
      </p:pic>
      <p:sp>
        <p:nvSpPr>
          <p:cNvPr id="71" name="Flowchart: Terminator 70">
            <a:extLst>
              <a:ext uri="{FF2B5EF4-FFF2-40B4-BE49-F238E27FC236}">
                <a16:creationId xmlns:a16="http://schemas.microsoft.com/office/drawing/2014/main" id="{63A4014D-B852-C7B9-C007-5E8FFD141018}"/>
              </a:ext>
            </a:extLst>
          </p:cNvPr>
          <p:cNvSpPr/>
          <p:nvPr/>
        </p:nvSpPr>
        <p:spPr>
          <a:xfrm>
            <a:off x="701910" y="3725128"/>
            <a:ext cx="2461960"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5" name="Picture 6" descr="Image result for vijaya bank logo logo">
            <a:extLst>
              <a:ext uri="{FF2B5EF4-FFF2-40B4-BE49-F238E27FC236}">
                <a16:creationId xmlns:a16="http://schemas.microsoft.com/office/drawing/2014/main" id="{561ECA50-0838-2365-16D4-2921BF292FB7}"/>
              </a:ext>
            </a:extLst>
          </p:cNvPr>
          <p:cNvPicPr>
            <a:picLocks noChangeAspect="1" noChangeArrowheads="1"/>
          </p:cNvPicPr>
          <p:nvPr/>
        </p:nvPicPr>
        <p:blipFill>
          <a:blip r:embed="rId7" cstate="print"/>
          <a:srcRect/>
          <a:stretch>
            <a:fillRect/>
          </a:stretch>
        </p:blipFill>
        <p:spPr bwMode="auto">
          <a:xfrm>
            <a:off x="1089167" y="3854130"/>
            <a:ext cx="1562300" cy="582206"/>
          </a:xfrm>
          <a:prstGeom prst="rect">
            <a:avLst/>
          </a:prstGeom>
          <a:noFill/>
        </p:spPr>
      </p:pic>
      <p:pic>
        <p:nvPicPr>
          <p:cNvPr id="67" name="Picture 10" descr="Image result for syndicate bank logo">
            <a:extLst>
              <a:ext uri="{FF2B5EF4-FFF2-40B4-BE49-F238E27FC236}">
                <a16:creationId xmlns:a16="http://schemas.microsoft.com/office/drawing/2014/main" id="{B5517889-5304-DFF8-8206-B7637212B014}"/>
              </a:ext>
            </a:extLst>
          </p:cNvPr>
          <p:cNvPicPr>
            <a:picLocks noChangeAspect="1" noChangeArrowheads="1"/>
          </p:cNvPicPr>
          <p:nvPr/>
        </p:nvPicPr>
        <p:blipFill>
          <a:blip r:embed="rId8" cstate="print"/>
          <a:srcRect/>
          <a:stretch>
            <a:fillRect/>
          </a:stretch>
        </p:blipFill>
        <p:spPr bwMode="auto">
          <a:xfrm>
            <a:off x="1102314" y="5029689"/>
            <a:ext cx="1653854" cy="535132"/>
          </a:xfrm>
          <a:prstGeom prst="rect">
            <a:avLst/>
          </a:prstGeom>
          <a:noFill/>
        </p:spPr>
      </p:pic>
      <p:pic>
        <p:nvPicPr>
          <p:cNvPr id="75" name="Picture 74" descr="logo">
            <a:extLst>
              <a:ext uri="{FF2B5EF4-FFF2-40B4-BE49-F238E27FC236}">
                <a16:creationId xmlns:a16="http://schemas.microsoft.com/office/drawing/2014/main" id="{9241C8FB-6A6B-B293-ECED-90E84DD315A8}"/>
              </a:ext>
            </a:extLst>
          </p:cNvPr>
          <p:cNvPicPr>
            <a:picLocks noChangeAspect="1"/>
          </p:cNvPicPr>
          <p:nvPr/>
        </p:nvPicPr>
        <p:blipFill>
          <a:blip r:embed="rId9" cstate="print"/>
          <a:stretch>
            <a:fillRect/>
          </a:stretch>
        </p:blipFill>
        <p:spPr>
          <a:xfrm>
            <a:off x="8987582" y="2314320"/>
            <a:ext cx="962262" cy="511355"/>
          </a:xfrm>
          <a:prstGeom prst="rect">
            <a:avLst/>
          </a:prstGeom>
        </p:spPr>
      </p:pic>
      <p:sp>
        <p:nvSpPr>
          <p:cNvPr id="76" name="Text Box 7">
            <a:extLst>
              <a:ext uri="{FF2B5EF4-FFF2-40B4-BE49-F238E27FC236}">
                <a16:creationId xmlns:a16="http://schemas.microsoft.com/office/drawing/2014/main" id="{1F03B01D-D96F-8465-11EB-674F446E4426}"/>
              </a:ext>
            </a:extLst>
          </p:cNvPr>
          <p:cNvSpPr txBox="1"/>
          <p:nvPr/>
        </p:nvSpPr>
        <p:spPr>
          <a:xfrm>
            <a:off x="8724037" y="2833716"/>
            <a:ext cx="1496695" cy="230832"/>
          </a:xfrm>
          <a:prstGeom prst="rect">
            <a:avLst/>
          </a:prstGeom>
          <a:noFill/>
        </p:spPr>
        <p:txBody>
          <a:bodyPr wrap="square" rtlCol="0">
            <a:spAutoFit/>
          </a:bodyPr>
          <a:lstStyle>
            <a:defPPr>
              <a:defRPr lang="en-US"/>
            </a:defPPr>
            <a:lvl1pPr lvl="0" algn="ctr">
              <a:defRPr sz="900">
                <a:solidFill>
                  <a:schemeClr val="tx1">
                    <a:lumMod val="75000"/>
                    <a:lumOff val="25000"/>
                  </a:schemeClr>
                </a:solidFill>
                <a:latin typeface="Aganè S" pitchFamily="2" charset="0"/>
              </a:defRPr>
            </a:lvl1pPr>
          </a:lstStyle>
          <a:p>
            <a:r>
              <a:rPr lang="en-IN" altLang="en-US" dirty="0">
                <a:sym typeface="+mn-ea"/>
              </a:rPr>
              <a:t>Bhopal Smart City</a:t>
            </a:r>
          </a:p>
        </p:txBody>
      </p:sp>
      <p:pic>
        <p:nvPicPr>
          <p:cNvPr id="77" name="Picture 9" descr="C:\Users\Ekta.Thakkar\Desktop\slide_6.jpg">
            <a:extLst>
              <a:ext uri="{FF2B5EF4-FFF2-40B4-BE49-F238E27FC236}">
                <a16:creationId xmlns:a16="http://schemas.microsoft.com/office/drawing/2014/main" id="{C59608BC-49F6-B0E3-EBC0-0CF6D9C2EEF5}"/>
              </a:ext>
            </a:extLst>
          </p:cNvPr>
          <p:cNvPicPr>
            <a:picLocks noChangeAspect="1" noChangeArrowheads="1"/>
          </p:cNvPicPr>
          <p:nvPr/>
        </p:nvPicPr>
        <p:blipFill>
          <a:blip r:embed="rId10">
            <a:clrChange>
              <a:clrFrom>
                <a:srgbClr val="FFFFFF"/>
              </a:clrFrom>
              <a:clrTo>
                <a:srgbClr val="FFFFFF">
                  <a:alpha val="0"/>
                </a:srgbClr>
              </a:clrTo>
            </a:clrChange>
          </a:blip>
          <a:srcRect l="28276" t="13386" r="30988" b="28771"/>
          <a:stretch>
            <a:fillRect/>
          </a:stretch>
        </p:blipFill>
        <p:spPr bwMode="auto">
          <a:xfrm>
            <a:off x="7862899" y="3644931"/>
            <a:ext cx="624190" cy="664751"/>
          </a:xfrm>
          <a:prstGeom prst="rect">
            <a:avLst/>
          </a:prstGeom>
          <a:noFill/>
        </p:spPr>
      </p:pic>
      <p:pic>
        <p:nvPicPr>
          <p:cNvPr id="79" name="Picture 78" descr="IMG_20180425_103806-1">
            <a:extLst>
              <a:ext uri="{FF2B5EF4-FFF2-40B4-BE49-F238E27FC236}">
                <a16:creationId xmlns:a16="http://schemas.microsoft.com/office/drawing/2014/main" id="{58CD8AFF-0194-71B6-90A8-8950CF26915C}"/>
              </a:ext>
            </a:extLst>
          </p:cNvPr>
          <p:cNvPicPr>
            <a:picLocks noChangeAspect="1"/>
          </p:cNvPicPr>
          <p:nvPr/>
        </p:nvPicPr>
        <p:blipFill>
          <a:blip r:embed="rId11" cstate="print"/>
          <a:srcRect l="39846" t="414" r="5216" b="3706"/>
          <a:stretch>
            <a:fillRect/>
          </a:stretch>
        </p:blipFill>
        <p:spPr>
          <a:xfrm>
            <a:off x="10507942" y="2138851"/>
            <a:ext cx="612404" cy="684755"/>
          </a:xfrm>
          <a:prstGeom prst="rect">
            <a:avLst/>
          </a:prstGeom>
        </p:spPr>
      </p:pic>
      <p:sp>
        <p:nvSpPr>
          <p:cNvPr id="80" name="Text Box 13">
            <a:extLst>
              <a:ext uri="{FF2B5EF4-FFF2-40B4-BE49-F238E27FC236}">
                <a16:creationId xmlns:a16="http://schemas.microsoft.com/office/drawing/2014/main" id="{A7482795-60B3-C4FF-3BF2-1B06B5AC9177}"/>
              </a:ext>
            </a:extLst>
          </p:cNvPr>
          <p:cNvSpPr txBox="1"/>
          <p:nvPr/>
        </p:nvSpPr>
        <p:spPr>
          <a:xfrm>
            <a:off x="10288758" y="2858371"/>
            <a:ext cx="1070414" cy="369332"/>
          </a:xfrm>
          <a:prstGeom prst="rect">
            <a:avLst/>
          </a:prstGeom>
          <a:noFill/>
        </p:spPr>
        <p:txBody>
          <a:bodyPr wrap="square" rtlCol="0">
            <a:spAutoFit/>
          </a:bodyPr>
          <a:lstStyle>
            <a:defPPr>
              <a:defRPr lang="en-US"/>
            </a:defPPr>
            <a:lvl1pPr lvl="0" algn="ctr">
              <a:defRPr sz="900">
                <a:solidFill>
                  <a:schemeClr val="tx1">
                    <a:lumMod val="75000"/>
                    <a:lumOff val="25000"/>
                  </a:schemeClr>
                </a:solidFill>
                <a:latin typeface="Aganè S" pitchFamily="2" charset="0"/>
              </a:defRPr>
            </a:lvl1pPr>
          </a:lstStyle>
          <a:p>
            <a:r>
              <a:rPr lang="en-IN" altLang="en-US" dirty="0">
                <a:sym typeface="+mn-ea"/>
              </a:rPr>
              <a:t>Aurangabad Smart City</a:t>
            </a:r>
          </a:p>
        </p:txBody>
      </p:sp>
      <p:sp>
        <p:nvSpPr>
          <p:cNvPr id="81" name="Oval 80">
            <a:extLst>
              <a:ext uri="{FF2B5EF4-FFF2-40B4-BE49-F238E27FC236}">
                <a16:creationId xmlns:a16="http://schemas.microsoft.com/office/drawing/2014/main" id="{F7ECBC6B-CEBC-D0CD-28EF-245BFA054BF2}"/>
              </a:ext>
            </a:extLst>
          </p:cNvPr>
          <p:cNvSpPr/>
          <p:nvPr/>
        </p:nvSpPr>
        <p:spPr>
          <a:xfrm>
            <a:off x="7565837" y="2082495"/>
            <a:ext cx="1155420"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2" name="Picture 81" descr="picture-814-1505119282">
            <a:extLst>
              <a:ext uri="{FF2B5EF4-FFF2-40B4-BE49-F238E27FC236}">
                <a16:creationId xmlns:a16="http://schemas.microsoft.com/office/drawing/2014/main" id="{263DB594-9AB3-7EB8-5063-8DD253E2ECA3}"/>
              </a:ext>
            </a:extLst>
          </p:cNvPr>
          <p:cNvPicPr>
            <a:picLocks noChangeAspect="1"/>
          </p:cNvPicPr>
          <p:nvPr/>
        </p:nvPicPr>
        <p:blipFill>
          <a:blip r:embed="rId12" cstate="print"/>
          <a:stretch>
            <a:fillRect/>
          </a:stretch>
        </p:blipFill>
        <p:spPr>
          <a:xfrm>
            <a:off x="7668088" y="2493550"/>
            <a:ext cx="884159" cy="279061"/>
          </a:xfrm>
          <a:prstGeom prst="rect">
            <a:avLst/>
          </a:prstGeom>
        </p:spPr>
      </p:pic>
      <p:sp>
        <p:nvSpPr>
          <p:cNvPr id="83" name="Text Box 24">
            <a:extLst>
              <a:ext uri="{FF2B5EF4-FFF2-40B4-BE49-F238E27FC236}">
                <a16:creationId xmlns:a16="http://schemas.microsoft.com/office/drawing/2014/main" id="{5A1AB18A-67B1-2A1D-9698-D281E9E27B4C}"/>
              </a:ext>
            </a:extLst>
          </p:cNvPr>
          <p:cNvSpPr txBox="1"/>
          <p:nvPr/>
        </p:nvSpPr>
        <p:spPr>
          <a:xfrm>
            <a:off x="7624034" y="2860003"/>
            <a:ext cx="1058194" cy="369332"/>
          </a:xfrm>
          <a:prstGeom prst="rect">
            <a:avLst/>
          </a:prstGeom>
          <a:noFill/>
        </p:spPr>
        <p:txBody>
          <a:bodyPr wrap="square" rtlCol="0">
            <a:spAutoFit/>
          </a:bodyPr>
          <a:lstStyle>
            <a:defPPr>
              <a:defRPr lang="en-US"/>
            </a:defPPr>
            <a:lvl1pPr lvl="0" algn="ctr">
              <a:defRPr sz="900">
                <a:solidFill>
                  <a:schemeClr val="tx1">
                    <a:lumMod val="75000"/>
                    <a:lumOff val="25000"/>
                  </a:schemeClr>
                </a:solidFill>
                <a:latin typeface="Aganè S" pitchFamily="2" charset="0"/>
              </a:defRPr>
            </a:lvl1pPr>
          </a:lstStyle>
          <a:p>
            <a:r>
              <a:rPr lang="en-IN" altLang="en-US" dirty="0">
                <a:sym typeface="+mn-ea"/>
              </a:rPr>
              <a:t>Varanasi Smart City</a:t>
            </a:r>
          </a:p>
        </p:txBody>
      </p:sp>
      <p:pic>
        <p:nvPicPr>
          <p:cNvPr id="85" name="Picture 2" descr="Annexure_ Dahod">
            <a:extLst>
              <a:ext uri="{FF2B5EF4-FFF2-40B4-BE49-F238E27FC236}">
                <a16:creationId xmlns:a16="http://schemas.microsoft.com/office/drawing/2014/main" id="{1F7F713E-51E4-95BA-4E03-A333482D74AB}"/>
              </a:ext>
            </a:extLst>
          </p:cNvPr>
          <p:cNvPicPr>
            <a:picLocks noChangeAspect="1" noChangeArrowheads="1"/>
          </p:cNvPicPr>
          <p:nvPr/>
        </p:nvPicPr>
        <p:blipFill>
          <a:blip r:embed="rId13" cstate="print"/>
          <a:srcRect/>
          <a:stretch>
            <a:fillRect/>
          </a:stretch>
        </p:blipFill>
        <p:spPr bwMode="auto">
          <a:xfrm>
            <a:off x="10582494" y="3588444"/>
            <a:ext cx="454491" cy="656437"/>
          </a:xfrm>
          <a:prstGeom prst="rect">
            <a:avLst/>
          </a:prstGeom>
          <a:noFill/>
        </p:spPr>
      </p:pic>
      <p:pic>
        <p:nvPicPr>
          <p:cNvPr id="87" name="Picture 86" descr="images (1)">
            <a:extLst>
              <a:ext uri="{FF2B5EF4-FFF2-40B4-BE49-F238E27FC236}">
                <a16:creationId xmlns:a16="http://schemas.microsoft.com/office/drawing/2014/main" id="{0ABF3DEC-8F33-1557-F488-BCBE731F5E33}"/>
              </a:ext>
            </a:extLst>
          </p:cNvPr>
          <p:cNvPicPr>
            <a:picLocks noChangeAspect="1"/>
          </p:cNvPicPr>
          <p:nvPr/>
        </p:nvPicPr>
        <p:blipFill>
          <a:blip r:embed="rId14" cstate="print">
            <a:clrChange>
              <a:clrFrom>
                <a:srgbClr val="FFFFFF"/>
              </a:clrFrom>
              <a:clrTo>
                <a:srgbClr val="FFFFFF">
                  <a:alpha val="0"/>
                </a:srgbClr>
              </a:clrTo>
            </a:clrChange>
          </a:blip>
          <a:srcRect b="19137"/>
          <a:stretch>
            <a:fillRect/>
          </a:stretch>
        </p:blipFill>
        <p:spPr>
          <a:xfrm>
            <a:off x="8944735" y="3550320"/>
            <a:ext cx="1108254" cy="743244"/>
          </a:xfrm>
          <a:prstGeom prst="rect">
            <a:avLst/>
          </a:prstGeom>
        </p:spPr>
      </p:pic>
      <p:pic>
        <p:nvPicPr>
          <p:cNvPr id="88" name="Picture 87" descr="mygov_14444750961522437">
            <a:extLst>
              <a:ext uri="{FF2B5EF4-FFF2-40B4-BE49-F238E27FC236}">
                <a16:creationId xmlns:a16="http://schemas.microsoft.com/office/drawing/2014/main" id="{D6C270B2-A20F-2DC5-2839-39DE3FA276AA}"/>
              </a:ext>
            </a:extLst>
          </p:cNvPr>
          <p:cNvPicPr>
            <a:picLocks noChangeAspect="1"/>
          </p:cNvPicPr>
          <p:nvPr/>
        </p:nvPicPr>
        <p:blipFill>
          <a:blip r:embed="rId15" cstate="print"/>
          <a:stretch>
            <a:fillRect/>
          </a:stretch>
        </p:blipFill>
        <p:spPr>
          <a:xfrm>
            <a:off x="10507942" y="5200862"/>
            <a:ext cx="727918" cy="727918"/>
          </a:xfrm>
          <a:prstGeom prst="rect">
            <a:avLst/>
          </a:prstGeom>
        </p:spPr>
      </p:pic>
      <p:sp>
        <p:nvSpPr>
          <p:cNvPr id="90" name="Oval 89">
            <a:extLst>
              <a:ext uri="{FF2B5EF4-FFF2-40B4-BE49-F238E27FC236}">
                <a16:creationId xmlns:a16="http://schemas.microsoft.com/office/drawing/2014/main" id="{1C4322FD-BC7A-6EAE-82D3-7F7E77DA0B8A}"/>
              </a:ext>
            </a:extLst>
          </p:cNvPr>
          <p:cNvSpPr/>
          <p:nvPr/>
        </p:nvSpPr>
        <p:spPr>
          <a:xfrm>
            <a:off x="6236647" y="354862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2" name="Picture 91" descr="bz981b7g">
            <a:extLst>
              <a:ext uri="{FF2B5EF4-FFF2-40B4-BE49-F238E27FC236}">
                <a16:creationId xmlns:a16="http://schemas.microsoft.com/office/drawing/2014/main" id="{2504AF3E-1D37-40C6-E98C-3DAADCE713F9}"/>
              </a:ext>
            </a:extLst>
          </p:cNvPr>
          <p:cNvPicPr>
            <a:picLocks noChangeAspect="1"/>
          </p:cNvPicPr>
          <p:nvPr/>
        </p:nvPicPr>
        <p:blipFill>
          <a:blip r:embed="rId16" cstate="print"/>
          <a:srcRect t="24260" b="18925"/>
          <a:stretch>
            <a:fillRect/>
          </a:stretch>
        </p:blipFill>
        <p:spPr>
          <a:xfrm>
            <a:off x="6457298" y="3822783"/>
            <a:ext cx="849531" cy="482781"/>
          </a:xfrm>
          <a:prstGeom prst="rect">
            <a:avLst/>
          </a:prstGeom>
        </p:spPr>
      </p:pic>
      <p:sp>
        <p:nvSpPr>
          <p:cNvPr id="93" name="Text Box 87">
            <a:extLst>
              <a:ext uri="{FF2B5EF4-FFF2-40B4-BE49-F238E27FC236}">
                <a16:creationId xmlns:a16="http://schemas.microsoft.com/office/drawing/2014/main" id="{C2F96748-2A32-ECAF-9E7B-8AAA9C4E1F8E}"/>
              </a:ext>
            </a:extLst>
          </p:cNvPr>
          <p:cNvSpPr txBox="1"/>
          <p:nvPr/>
        </p:nvSpPr>
        <p:spPr>
          <a:xfrm>
            <a:off x="6473449" y="4297098"/>
            <a:ext cx="845941" cy="369332"/>
          </a:xfrm>
          <a:prstGeom prst="rect">
            <a:avLst/>
          </a:prstGeom>
          <a:noFill/>
        </p:spPr>
        <p:txBody>
          <a:bodyPr wrap="square" rtlCol="0" anchor="ctr">
            <a:spAutoFit/>
          </a:bodyPr>
          <a:lstStyle/>
          <a:p>
            <a:pPr lvl="0" algn="ctr"/>
            <a:r>
              <a:rPr lang="en-IN" altLang="en-US" sz="900" dirty="0">
                <a:solidFill>
                  <a:schemeClr val="tx1">
                    <a:lumMod val="75000"/>
                    <a:lumOff val="25000"/>
                  </a:schemeClr>
                </a:solidFill>
                <a:sym typeface="+mn-ea"/>
              </a:rPr>
              <a:t>Raipur Smart City</a:t>
            </a:r>
          </a:p>
        </p:txBody>
      </p:sp>
      <p:sp>
        <p:nvSpPr>
          <p:cNvPr id="94" name="Flowchart: Terminator 93">
            <a:extLst>
              <a:ext uri="{FF2B5EF4-FFF2-40B4-BE49-F238E27FC236}">
                <a16:creationId xmlns:a16="http://schemas.microsoft.com/office/drawing/2014/main" id="{13C3BC58-5E7D-3877-7198-FF2FC65236ED}"/>
              </a:ext>
            </a:extLst>
          </p:cNvPr>
          <p:cNvSpPr/>
          <p:nvPr/>
        </p:nvSpPr>
        <p:spPr>
          <a:xfrm>
            <a:off x="7664274" y="5234091"/>
            <a:ext cx="2461959"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Oval 99">
            <a:extLst>
              <a:ext uri="{FF2B5EF4-FFF2-40B4-BE49-F238E27FC236}">
                <a16:creationId xmlns:a16="http://schemas.microsoft.com/office/drawing/2014/main" id="{D7B40650-F571-6D74-3A59-EED25FEE4BEB}"/>
              </a:ext>
            </a:extLst>
          </p:cNvPr>
          <p:cNvSpPr/>
          <p:nvPr/>
        </p:nvSpPr>
        <p:spPr>
          <a:xfrm>
            <a:off x="6234640" y="2082495"/>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 name="Text Box 90">
            <a:extLst>
              <a:ext uri="{FF2B5EF4-FFF2-40B4-BE49-F238E27FC236}">
                <a16:creationId xmlns:a16="http://schemas.microsoft.com/office/drawing/2014/main" id="{C87D0330-58DC-FD77-4FB2-9BCDB5544CE5}"/>
              </a:ext>
            </a:extLst>
          </p:cNvPr>
          <p:cNvSpPr txBox="1"/>
          <p:nvPr/>
        </p:nvSpPr>
        <p:spPr>
          <a:xfrm>
            <a:off x="6247577" y="2761176"/>
            <a:ext cx="1148181" cy="369332"/>
          </a:xfrm>
          <a:prstGeom prst="rect">
            <a:avLst/>
          </a:prstGeom>
          <a:noFill/>
        </p:spPr>
        <p:txBody>
          <a:bodyPr wrap="square" rtlCol="0" anchor="ctr">
            <a:spAutoFit/>
          </a:bodyPr>
          <a:lstStyle/>
          <a:p>
            <a:pPr algn="ctr"/>
            <a:r>
              <a:rPr lang="en-IN" sz="900" dirty="0"/>
              <a:t>AGARTALA SMART CITY</a:t>
            </a:r>
          </a:p>
        </p:txBody>
      </p:sp>
      <p:pic>
        <p:nvPicPr>
          <p:cNvPr id="107" name="Picture 11" descr="https://agartalasmartcity.tripura.gov.in/sites/default/files/logo1_0.jpg">
            <a:extLst>
              <a:ext uri="{FF2B5EF4-FFF2-40B4-BE49-F238E27FC236}">
                <a16:creationId xmlns:a16="http://schemas.microsoft.com/office/drawing/2014/main" id="{5E4B5C75-C1B7-63C4-ED65-538C15FAE9F7}"/>
              </a:ext>
            </a:extLst>
          </p:cNvPr>
          <p:cNvPicPr>
            <a:picLocks noChangeAspect="1" noChangeArrowheads="1"/>
          </p:cNvPicPr>
          <p:nvPr/>
        </p:nvPicPr>
        <p:blipFill>
          <a:blip r:embed="rId17"/>
          <a:srcRect/>
          <a:stretch>
            <a:fillRect/>
          </a:stretch>
        </p:blipFill>
        <p:spPr bwMode="auto">
          <a:xfrm>
            <a:off x="6567495" y="2210335"/>
            <a:ext cx="508343" cy="526828"/>
          </a:xfrm>
          <a:prstGeom prst="rect">
            <a:avLst/>
          </a:prstGeom>
          <a:noFill/>
        </p:spPr>
      </p:pic>
      <p:pic>
        <p:nvPicPr>
          <p:cNvPr id="108" name="Picture 107" descr="bz981b7g">
            <a:extLst>
              <a:ext uri="{FF2B5EF4-FFF2-40B4-BE49-F238E27FC236}">
                <a16:creationId xmlns:a16="http://schemas.microsoft.com/office/drawing/2014/main" id="{B38F6D32-68E7-990C-6424-420D954A1A63}"/>
              </a:ext>
            </a:extLst>
          </p:cNvPr>
          <p:cNvPicPr>
            <a:picLocks noChangeAspect="1"/>
          </p:cNvPicPr>
          <p:nvPr/>
        </p:nvPicPr>
        <p:blipFill>
          <a:blip r:embed="rId16" cstate="print"/>
          <a:srcRect t="24260" b="18925"/>
          <a:stretch>
            <a:fillRect/>
          </a:stretch>
        </p:blipFill>
        <p:spPr>
          <a:xfrm>
            <a:off x="6396350" y="3830883"/>
            <a:ext cx="849531" cy="482781"/>
          </a:xfrm>
          <a:prstGeom prst="rect">
            <a:avLst/>
          </a:prstGeom>
        </p:spPr>
      </p:pic>
      <p:pic>
        <p:nvPicPr>
          <p:cNvPr id="118" name="Picture 13" descr="BSCL">
            <a:extLst>
              <a:ext uri="{FF2B5EF4-FFF2-40B4-BE49-F238E27FC236}">
                <a16:creationId xmlns:a16="http://schemas.microsoft.com/office/drawing/2014/main" id="{3D3C5D19-836A-265D-7F54-B6772A02B588}"/>
              </a:ext>
            </a:extLst>
          </p:cNvPr>
          <p:cNvPicPr>
            <a:picLocks noChangeAspect="1" noChangeArrowheads="1"/>
          </p:cNvPicPr>
          <p:nvPr/>
        </p:nvPicPr>
        <p:blipFill>
          <a:blip r:embed="rId18"/>
          <a:srcRect/>
          <a:stretch>
            <a:fillRect/>
          </a:stretch>
        </p:blipFill>
        <p:spPr bwMode="auto">
          <a:xfrm>
            <a:off x="5382587" y="5403525"/>
            <a:ext cx="1849074" cy="543845"/>
          </a:xfrm>
          <a:prstGeom prst="rect">
            <a:avLst/>
          </a:prstGeom>
          <a:noFill/>
        </p:spPr>
      </p:pic>
      <p:pic>
        <p:nvPicPr>
          <p:cNvPr id="121" name="Picture 15" descr="Hubballi Dharwad Smart City">
            <a:extLst>
              <a:ext uri="{FF2B5EF4-FFF2-40B4-BE49-F238E27FC236}">
                <a16:creationId xmlns:a16="http://schemas.microsoft.com/office/drawing/2014/main" id="{B88915FB-3CEB-35B8-EE04-E349C6EA674A}"/>
              </a:ext>
            </a:extLst>
          </p:cNvPr>
          <p:cNvPicPr>
            <a:picLocks noChangeAspect="1" noChangeArrowheads="1"/>
          </p:cNvPicPr>
          <p:nvPr/>
        </p:nvPicPr>
        <p:blipFill>
          <a:blip r:embed="rId19"/>
          <a:srcRect/>
          <a:stretch>
            <a:fillRect/>
          </a:stretch>
        </p:blipFill>
        <p:spPr bwMode="auto">
          <a:xfrm>
            <a:off x="7884579" y="5426111"/>
            <a:ext cx="1939921" cy="490606"/>
          </a:xfrm>
          <a:prstGeom prst="rect">
            <a:avLst/>
          </a:prstGeom>
          <a:noFill/>
        </p:spPr>
      </p:pic>
      <p:pic>
        <p:nvPicPr>
          <p:cNvPr id="2" name="Picture 1" descr="Logo&#10;&#10;Description automatically generated">
            <a:extLst>
              <a:ext uri="{FF2B5EF4-FFF2-40B4-BE49-F238E27FC236}">
                <a16:creationId xmlns:a16="http://schemas.microsoft.com/office/drawing/2014/main" id="{D971D41D-6531-DC34-28A8-CC6B0A5A5E4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5" name="Rectangle 4">
            <a:extLst>
              <a:ext uri="{FF2B5EF4-FFF2-40B4-BE49-F238E27FC236}">
                <a16:creationId xmlns:a16="http://schemas.microsoft.com/office/drawing/2014/main" id="{82130694-8F25-9278-AE6E-FA6F3E03D1F5}"/>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149949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phic 90">
            <a:extLst>
              <a:ext uri="{FF2B5EF4-FFF2-40B4-BE49-F238E27FC236}">
                <a16:creationId xmlns:a16="http://schemas.microsoft.com/office/drawing/2014/main" id="{115E9270-059F-E19F-BF91-3BE50DF2A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flipV="1">
            <a:off x="3957233" y="2590075"/>
            <a:ext cx="5314932" cy="1653853"/>
          </a:xfrm>
          <a:prstGeom prst="rect">
            <a:avLst/>
          </a:prstGeom>
        </p:spPr>
      </p:pic>
      <p:sp>
        <p:nvSpPr>
          <p:cNvPr id="32" name="Flowchart: Terminator 31">
            <a:extLst>
              <a:ext uri="{FF2B5EF4-FFF2-40B4-BE49-F238E27FC236}">
                <a16:creationId xmlns:a16="http://schemas.microsoft.com/office/drawing/2014/main" id="{ECA752C9-C67C-61DC-61BF-0A0F7D567E3E}"/>
              </a:ext>
            </a:extLst>
          </p:cNvPr>
          <p:cNvSpPr/>
          <p:nvPr/>
        </p:nvSpPr>
        <p:spPr>
          <a:xfrm>
            <a:off x="7412518" y="5107230"/>
            <a:ext cx="2461959"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1AB4D410-6FBA-2DB4-679A-ECB4D31EC2C8}"/>
              </a:ext>
            </a:extLst>
          </p:cNvPr>
          <p:cNvSpPr/>
          <p:nvPr/>
        </p:nvSpPr>
        <p:spPr>
          <a:xfrm>
            <a:off x="10222712" y="4894319"/>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8870B0CE-01E8-7B8E-62A9-887055CCD33A}"/>
              </a:ext>
            </a:extLst>
          </p:cNvPr>
          <p:cNvSpPr/>
          <p:nvPr/>
        </p:nvSpPr>
        <p:spPr>
          <a:xfrm>
            <a:off x="7265157" y="34761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FA77B629-A1AF-8C70-0820-9D454B9AA90C}"/>
              </a:ext>
            </a:extLst>
          </p:cNvPr>
          <p:cNvSpPr/>
          <p:nvPr/>
        </p:nvSpPr>
        <p:spPr>
          <a:xfrm>
            <a:off x="8789264" y="34761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42D1373F-7E71-9C54-5054-3AD2A7110316}"/>
              </a:ext>
            </a:extLst>
          </p:cNvPr>
          <p:cNvSpPr/>
          <p:nvPr/>
        </p:nvSpPr>
        <p:spPr>
          <a:xfrm>
            <a:off x="10222712" y="34761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A95B54EC-A9D5-3140-BD87-026F1B812B55}"/>
              </a:ext>
            </a:extLst>
          </p:cNvPr>
          <p:cNvSpPr/>
          <p:nvPr/>
        </p:nvSpPr>
        <p:spPr>
          <a:xfrm>
            <a:off x="10232253" y="2050007"/>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4B82B451-2DA0-8594-A003-B81C1C423B2B}"/>
              </a:ext>
            </a:extLst>
          </p:cNvPr>
          <p:cNvSpPr/>
          <p:nvPr/>
        </p:nvSpPr>
        <p:spPr>
          <a:xfrm>
            <a:off x="8789264" y="2050007"/>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lowchart: Terminator 24">
            <a:extLst>
              <a:ext uri="{FF2B5EF4-FFF2-40B4-BE49-F238E27FC236}">
                <a16:creationId xmlns:a16="http://schemas.microsoft.com/office/drawing/2014/main" id="{2702E8EB-EE8F-F572-5D5F-A48B375207A1}"/>
              </a:ext>
            </a:extLst>
          </p:cNvPr>
          <p:cNvSpPr/>
          <p:nvPr/>
        </p:nvSpPr>
        <p:spPr>
          <a:xfrm>
            <a:off x="3478683" y="5150364"/>
            <a:ext cx="2461960"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a:extLst>
              <a:ext uri="{FF2B5EF4-FFF2-40B4-BE49-F238E27FC236}">
                <a16:creationId xmlns:a16="http://schemas.microsoft.com/office/drawing/2014/main" id="{A3038F9C-49A5-36B9-E2E2-08F80B43C7AF}"/>
              </a:ext>
            </a:extLst>
          </p:cNvPr>
          <p:cNvSpPr/>
          <p:nvPr/>
        </p:nvSpPr>
        <p:spPr>
          <a:xfrm>
            <a:off x="2063010" y="486181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Oval 23">
            <a:extLst>
              <a:ext uri="{FF2B5EF4-FFF2-40B4-BE49-F238E27FC236}">
                <a16:creationId xmlns:a16="http://schemas.microsoft.com/office/drawing/2014/main" id="{CB7EDB3C-5AAA-CAC3-671D-2F1AB4621F7D}"/>
              </a:ext>
            </a:extLst>
          </p:cNvPr>
          <p:cNvSpPr/>
          <p:nvPr/>
        </p:nvSpPr>
        <p:spPr>
          <a:xfrm>
            <a:off x="587438" y="486181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a:extLst>
              <a:ext uri="{FF2B5EF4-FFF2-40B4-BE49-F238E27FC236}">
                <a16:creationId xmlns:a16="http://schemas.microsoft.com/office/drawing/2014/main" id="{DC68F446-CF6B-7A7B-D2BA-1BF35B84E64C}"/>
              </a:ext>
            </a:extLst>
          </p:cNvPr>
          <p:cNvSpPr/>
          <p:nvPr/>
        </p:nvSpPr>
        <p:spPr>
          <a:xfrm>
            <a:off x="4773470" y="348414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B65987A5-E9C3-5CA5-5138-CE31200A22E6}"/>
              </a:ext>
            </a:extLst>
          </p:cNvPr>
          <p:cNvSpPr/>
          <p:nvPr/>
        </p:nvSpPr>
        <p:spPr>
          <a:xfrm>
            <a:off x="3422233" y="348414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F9ED6A17-939E-A34E-0DB0-2570535A6813}"/>
              </a:ext>
            </a:extLst>
          </p:cNvPr>
          <p:cNvSpPr/>
          <p:nvPr/>
        </p:nvSpPr>
        <p:spPr>
          <a:xfrm>
            <a:off x="2063010" y="348414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279D5708-292E-260E-321F-08F1BAE938F4}"/>
              </a:ext>
            </a:extLst>
          </p:cNvPr>
          <p:cNvSpPr/>
          <p:nvPr/>
        </p:nvSpPr>
        <p:spPr>
          <a:xfrm>
            <a:off x="587438" y="348414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55DE6185-7695-E319-6CB2-522B4B728B93}"/>
              </a:ext>
            </a:extLst>
          </p:cNvPr>
          <p:cNvSpPr/>
          <p:nvPr/>
        </p:nvSpPr>
        <p:spPr>
          <a:xfrm>
            <a:off x="3422233"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1FCD157F-F06E-BE98-B003-F272A529AC62}"/>
              </a:ext>
            </a:extLst>
          </p:cNvPr>
          <p:cNvSpPr/>
          <p:nvPr/>
        </p:nvSpPr>
        <p:spPr>
          <a:xfrm>
            <a:off x="2063010"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20C5780F-531C-3AA5-281D-1B7087B19828}"/>
              </a:ext>
            </a:extLst>
          </p:cNvPr>
          <p:cNvSpPr/>
          <p:nvPr/>
        </p:nvSpPr>
        <p:spPr>
          <a:xfrm>
            <a:off x="587438"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AB7EC43B-A9DD-A3E1-3CA9-857E31BB5321}"/>
              </a:ext>
            </a:extLst>
          </p:cNvPr>
          <p:cNvSpPr txBox="1"/>
          <p:nvPr/>
        </p:nvSpPr>
        <p:spPr>
          <a:xfrm>
            <a:off x="1293726" y="1353912"/>
            <a:ext cx="2584618" cy="523220"/>
          </a:xfrm>
          <a:prstGeom prst="rect">
            <a:avLst/>
          </a:prstGeom>
          <a:noFill/>
        </p:spPr>
        <p:txBody>
          <a:bodyPr wrap="square" anchor="ctr">
            <a:spAutoFit/>
          </a:bodyPr>
          <a:lstStyle/>
          <a:p>
            <a:pPr lvl="0" algn="ctr"/>
            <a:r>
              <a:rPr lang="en-IN" altLang="en-US" sz="2800" b="1" dirty="0">
                <a:latin typeface="Eurostile LT Std Bold" panose="020B0804020202050204" pitchFamily="34" charset="0"/>
                <a:sym typeface="+mn-ea"/>
              </a:rPr>
              <a:t>Education</a:t>
            </a:r>
          </a:p>
        </p:txBody>
      </p:sp>
      <p:sp>
        <p:nvSpPr>
          <p:cNvPr id="4" name="TextBox 3">
            <a:extLst>
              <a:ext uri="{FF2B5EF4-FFF2-40B4-BE49-F238E27FC236}">
                <a16:creationId xmlns:a16="http://schemas.microsoft.com/office/drawing/2014/main" id="{68A2A63A-9083-F2ED-0430-0C103CBC6448}"/>
              </a:ext>
            </a:extLst>
          </p:cNvPr>
          <p:cNvSpPr txBox="1"/>
          <p:nvPr/>
        </p:nvSpPr>
        <p:spPr>
          <a:xfrm>
            <a:off x="9006362" y="1440482"/>
            <a:ext cx="2088016" cy="475655"/>
          </a:xfrm>
          <a:prstGeom prst="rect">
            <a:avLst/>
          </a:prstGeom>
          <a:noFill/>
        </p:spPr>
        <p:txBody>
          <a:bodyPr wrap="square" anchor="ctr">
            <a:spAutoFit/>
          </a:bodyPr>
          <a:lstStyle>
            <a:defPPr>
              <a:defRPr lang="en-US"/>
            </a:defPPr>
            <a:lvl1pPr lvl="0" algn="ctr">
              <a:defRPr sz="2800" b="1">
                <a:latin typeface="Eurostile LT Std Bold" panose="020B0804020202050204" pitchFamily="34" charset="0"/>
              </a:defRPr>
            </a:lvl1pPr>
          </a:lstStyle>
          <a:p>
            <a:r>
              <a:rPr lang="en-IN" altLang="en-US" dirty="0">
                <a:sym typeface="+mn-ea"/>
              </a:rPr>
              <a:t>Telecom</a:t>
            </a:r>
          </a:p>
        </p:txBody>
      </p:sp>
      <p:sp>
        <p:nvSpPr>
          <p:cNvPr id="8" name="Text Box 40">
            <a:extLst>
              <a:ext uri="{FF2B5EF4-FFF2-40B4-BE49-F238E27FC236}">
                <a16:creationId xmlns:a16="http://schemas.microsoft.com/office/drawing/2014/main" id="{CA35F8B5-A437-2BD1-FF96-1444691AE978}"/>
              </a:ext>
            </a:extLst>
          </p:cNvPr>
          <p:cNvSpPr txBox="1"/>
          <p:nvPr/>
        </p:nvSpPr>
        <p:spPr>
          <a:xfrm>
            <a:off x="597181" y="2673372"/>
            <a:ext cx="1163378" cy="461665"/>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Tata Institute Of Fundamental</a:t>
            </a:r>
          </a:p>
          <a:p>
            <a:pPr lvl="0" algn="ctr"/>
            <a:r>
              <a:rPr lang="en-US" sz="900" dirty="0">
                <a:solidFill>
                  <a:schemeClr val="tx1">
                    <a:lumMod val="75000"/>
                    <a:lumOff val="25000"/>
                  </a:schemeClr>
                </a:solidFill>
                <a:latin typeface="Aganè S" pitchFamily="2" charset="0"/>
                <a:sym typeface="+mn-ea"/>
              </a:rPr>
              <a:t> Research</a:t>
            </a:r>
          </a:p>
        </p:txBody>
      </p:sp>
      <p:pic>
        <p:nvPicPr>
          <p:cNvPr id="9" name="Content Placeholder 5" descr="download (5)">
            <a:extLst>
              <a:ext uri="{FF2B5EF4-FFF2-40B4-BE49-F238E27FC236}">
                <a16:creationId xmlns:a16="http://schemas.microsoft.com/office/drawing/2014/main" id="{A7CB65F3-F4B2-D2F7-2A94-AC23FA83E35E}"/>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829553" y="2325308"/>
            <a:ext cx="698634" cy="323901"/>
          </a:xfrm>
          <a:prstGeom prst="rect">
            <a:avLst/>
          </a:prstGeom>
        </p:spPr>
      </p:pic>
      <p:sp>
        <p:nvSpPr>
          <p:cNvPr id="10" name="Text Box 59">
            <a:extLst>
              <a:ext uri="{FF2B5EF4-FFF2-40B4-BE49-F238E27FC236}">
                <a16:creationId xmlns:a16="http://schemas.microsoft.com/office/drawing/2014/main" id="{975CD26C-A5AB-0F06-B808-4D2097C2C3F1}"/>
              </a:ext>
            </a:extLst>
          </p:cNvPr>
          <p:cNvSpPr txBox="1"/>
          <p:nvPr/>
        </p:nvSpPr>
        <p:spPr>
          <a:xfrm>
            <a:off x="2247089" y="2847277"/>
            <a:ext cx="814706" cy="209847"/>
          </a:xfrm>
          <a:prstGeom prst="rect">
            <a:avLst/>
          </a:prstGeom>
          <a:noFill/>
        </p:spPr>
        <p:txBody>
          <a:bodyPr wrap="square" rtlCol="0" anchor="ctr">
            <a:spAutoFit/>
          </a:bodyPr>
          <a:lstStyle/>
          <a:p>
            <a:pPr lvl="0" algn="ctr"/>
            <a:r>
              <a:rPr lang="en-US" sz="900" dirty="0" err="1">
                <a:solidFill>
                  <a:schemeClr val="tx1">
                    <a:lumMod val="75000"/>
                    <a:lumOff val="25000"/>
                  </a:schemeClr>
                </a:solidFill>
                <a:latin typeface="Aganè S" pitchFamily="2" charset="0"/>
                <a:sym typeface="+mn-ea"/>
              </a:rPr>
              <a:t>Iit</a:t>
            </a:r>
            <a:r>
              <a:rPr lang="en-US" sz="900" dirty="0">
                <a:solidFill>
                  <a:schemeClr val="tx1">
                    <a:lumMod val="75000"/>
                    <a:lumOff val="25000"/>
                  </a:schemeClr>
                </a:solidFill>
                <a:latin typeface="Aganè S" pitchFamily="2" charset="0"/>
                <a:sym typeface="+mn-ea"/>
              </a:rPr>
              <a:t> Roorkee</a:t>
            </a:r>
          </a:p>
        </p:txBody>
      </p:sp>
      <p:pic>
        <p:nvPicPr>
          <p:cNvPr id="11" name="Content Placeholder 29" descr="IITR_new_logo_color">
            <a:extLst>
              <a:ext uri="{FF2B5EF4-FFF2-40B4-BE49-F238E27FC236}">
                <a16:creationId xmlns:a16="http://schemas.microsoft.com/office/drawing/2014/main" id="{4D1123D6-FD1A-7EFC-374A-69788E18AABF}"/>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2386920" y="2330198"/>
            <a:ext cx="535045" cy="537805"/>
          </a:xfrm>
          <a:prstGeom prst="rect">
            <a:avLst/>
          </a:prstGeom>
        </p:spPr>
      </p:pic>
      <p:pic>
        <p:nvPicPr>
          <p:cNvPr id="15" name="Content Placeholder 3">
            <a:extLst>
              <a:ext uri="{FF2B5EF4-FFF2-40B4-BE49-F238E27FC236}">
                <a16:creationId xmlns:a16="http://schemas.microsoft.com/office/drawing/2014/main" id="{E4D09F27-944A-DFD1-09B6-EE1A56AE480C}"/>
              </a:ext>
            </a:extLst>
          </p:cNvPr>
          <p:cNvPicPr>
            <a:picLocks noChangeAspect="1"/>
          </p:cNvPicPr>
          <p:nvPr/>
        </p:nvPicPr>
        <p:blipFill>
          <a:blip r:embed="rId6" cstate="print"/>
          <a:stretch>
            <a:fillRect/>
          </a:stretch>
        </p:blipFill>
        <p:spPr>
          <a:xfrm>
            <a:off x="3721436" y="2343055"/>
            <a:ext cx="584459" cy="467994"/>
          </a:xfrm>
          <a:prstGeom prst="rect">
            <a:avLst/>
          </a:prstGeom>
        </p:spPr>
      </p:pic>
      <p:sp>
        <p:nvSpPr>
          <p:cNvPr id="17" name="Text Box 7">
            <a:extLst>
              <a:ext uri="{FF2B5EF4-FFF2-40B4-BE49-F238E27FC236}">
                <a16:creationId xmlns:a16="http://schemas.microsoft.com/office/drawing/2014/main" id="{DEB3DADD-F0B4-EB93-48E3-1F8ED85FF039}"/>
              </a:ext>
            </a:extLst>
          </p:cNvPr>
          <p:cNvSpPr txBox="1"/>
          <p:nvPr/>
        </p:nvSpPr>
        <p:spPr>
          <a:xfrm>
            <a:off x="3635677" y="2838617"/>
            <a:ext cx="755977" cy="209847"/>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IIT </a:t>
            </a:r>
            <a:r>
              <a:rPr lang="en-IN" altLang="en-US" sz="900" dirty="0">
                <a:solidFill>
                  <a:schemeClr val="tx1">
                    <a:lumMod val="75000"/>
                    <a:lumOff val="25000"/>
                  </a:schemeClr>
                </a:solidFill>
                <a:latin typeface="Aganè S" pitchFamily="2" charset="0"/>
                <a:sym typeface="+mn-ea"/>
              </a:rPr>
              <a:t>Mandi</a:t>
            </a:r>
          </a:p>
        </p:txBody>
      </p:sp>
      <p:pic>
        <p:nvPicPr>
          <p:cNvPr id="19" name="Picture 2" descr="Image result for reva university logo">
            <a:extLst>
              <a:ext uri="{FF2B5EF4-FFF2-40B4-BE49-F238E27FC236}">
                <a16:creationId xmlns:a16="http://schemas.microsoft.com/office/drawing/2014/main" id="{AAC6000F-EDA1-9117-1B7D-F5B742C3E94E}"/>
              </a:ext>
            </a:extLst>
          </p:cNvPr>
          <p:cNvPicPr>
            <a:picLocks noChangeAspect="1" noChangeArrowheads="1"/>
          </p:cNvPicPr>
          <p:nvPr/>
        </p:nvPicPr>
        <p:blipFill>
          <a:blip r:embed="rId7" cstate="print"/>
          <a:srcRect l="9930" t="35007" r="11325" b="38704"/>
          <a:stretch>
            <a:fillRect/>
          </a:stretch>
        </p:blipFill>
        <p:spPr bwMode="auto">
          <a:xfrm>
            <a:off x="3926977" y="5345776"/>
            <a:ext cx="1565372" cy="438090"/>
          </a:xfrm>
          <a:prstGeom prst="rect">
            <a:avLst/>
          </a:prstGeom>
          <a:noFill/>
        </p:spPr>
      </p:pic>
      <p:sp>
        <p:nvSpPr>
          <p:cNvPr id="47" name="Text Box 53">
            <a:extLst>
              <a:ext uri="{FF2B5EF4-FFF2-40B4-BE49-F238E27FC236}">
                <a16:creationId xmlns:a16="http://schemas.microsoft.com/office/drawing/2014/main" id="{64298559-6FC9-CE70-CA52-2D0AE0FF88DE}"/>
              </a:ext>
            </a:extLst>
          </p:cNvPr>
          <p:cNvSpPr txBox="1"/>
          <p:nvPr/>
        </p:nvSpPr>
        <p:spPr>
          <a:xfrm>
            <a:off x="613727" y="4191711"/>
            <a:ext cx="1130286" cy="369332"/>
          </a:xfrm>
          <a:prstGeom prst="rect">
            <a:avLst/>
          </a:prstGeom>
          <a:noFill/>
        </p:spPr>
        <p:txBody>
          <a:bodyPr wrap="square" rtlCol="0">
            <a:spAutoFit/>
          </a:bodyPr>
          <a:lstStyle/>
          <a:p>
            <a:pPr lvl="0" algn="ctr"/>
            <a:r>
              <a:rPr lang="en-IN" altLang="en-US" sz="900" dirty="0">
                <a:solidFill>
                  <a:schemeClr val="tx1">
                    <a:lumMod val="75000"/>
                    <a:lumOff val="25000"/>
                  </a:schemeClr>
                </a:solidFill>
                <a:latin typeface="Aganè S" pitchFamily="2" charset="0"/>
                <a:sym typeface="+mn-ea"/>
              </a:rPr>
              <a:t>J</a:t>
            </a:r>
            <a:r>
              <a:rPr lang="en-US" sz="900" dirty="0">
                <a:solidFill>
                  <a:schemeClr val="tx1">
                    <a:lumMod val="75000"/>
                    <a:lumOff val="25000"/>
                  </a:schemeClr>
                </a:solidFill>
                <a:latin typeface="Aganè S" pitchFamily="2" charset="0"/>
                <a:sym typeface="+mn-ea"/>
              </a:rPr>
              <a:t>ai Hind College, </a:t>
            </a:r>
          </a:p>
          <a:p>
            <a:pPr lvl="0" algn="ctr"/>
            <a:r>
              <a:rPr lang="en-US" sz="900" dirty="0">
                <a:solidFill>
                  <a:schemeClr val="tx1">
                    <a:lumMod val="75000"/>
                    <a:lumOff val="25000"/>
                  </a:schemeClr>
                </a:solidFill>
                <a:latin typeface="Aganè S" pitchFamily="2" charset="0"/>
                <a:sym typeface="+mn-ea"/>
              </a:rPr>
              <a:t>Mumbai</a:t>
            </a:r>
          </a:p>
        </p:txBody>
      </p:sp>
      <p:pic>
        <p:nvPicPr>
          <p:cNvPr id="48" name="Picture 47" descr="images">
            <a:extLst>
              <a:ext uri="{FF2B5EF4-FFF2-40B4-BE49-F238E27FC236}">
                <a16:creationId xmlns:a16="http://schemas.microsoft.com/office/drawing/2014/main" id="{EDE439E2-BBD9-F321-1240-6261ED178DD9}"/>
              </a:ext>
            </a:extLst>
          </p:cNvPr>
          <p:cNvPicPr>
            <a:picLocks noChangeAspect="1"/>
          </p:cNvPicPr>
          <p:nvPr/>
        </p:nvPicPr>
        <p:blipFill>
          <a:blip r:embed="rId8" cstate="print"/>
          <a:stretch>
            <a:fillRect/>
          </a:stretch>
        </p:blipFill>
        <p:spPr>
          <a:xfrm>
            <a:off x="925805" y="3685581"/>
            <a:ext cx="506130" cy="506130"/>
          </a:xfrm>
          <a:prstGeom prst="rect">
            <a:avLst/>
          </a:prstGeom>
        </p:spPr>
      </p:pic>
      <p:pic>
        <p:nvPicPr>
          <p:cNvPr id="50" name="Picture 49" descr="This_is_the_graphical_mascot_of_Christ_University,_Bangalore">
            <a:extLst>
              <a:ext uri="{FF2B5EF4-FFF2-40B4-BE49-F238E27FC236}">
                <a16:creationId xmlns:a16="http://schemas.microsoft.com/office/drawing/2014/main" id="{5684F6A6-591E-DF8B-98BD-9FBD06F884EB}"/>
              </a:ext>
            </a:extLst>
          </p:cNvPr>
          <p:cNvPicPr>
            <a:picLocks noChangeAspect="1"/>
          </p:cNvPicPr>
          <p:nvPr/>
        </p:nvPicPr>
        <p:blipFill>
          <a:blip r:embed="rId9" cstate="print"/>
          <a:stretch>
            <a:fillRect/>
          </a:stretch>
        </p:blipFill>
        <p:spPr>
          <a:xfrm>
            <a:off x="2406199" y="3662509"/>
            <a:ext cx="496486" cy="498855"/>
          </a:xfrm>
          <a:prstGeom prst="rect">
            <a:avLst/>
          </a:prstGeom>
        </p:spPr>
      </p:pic>
      <p:sp>
        <p:nvSpPr>
          <p:cNvPr id="51" name="Text Box 53">
            <a:extLst>
              <a:ext uri="{FF2B5EF4-FFF2-40B4-BE49-F238E27FC236}">
                <a16:creationId xmlns:a16="http://schemas.microsoft.com/office/drawing/2014/main" id="{79E7A527-522C-A94E-FC0E-CD4A0B473A8D}"/>
              </a:ext>
            </a:extLst>
          </p:cNvPr>
          <p:cNvSpPr txBox="1"/>
          <p:nvPr/>
        </p:nvSpPr>
        <p:spPr>
          <a:xfrm>
            <a:off x="2093455" y="4191711"/>
            <a:ext cx="1121975" cy="369332"/>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Christ University, Bangalore</a:t>
            </a:r>
          </a:p>
        </p:txBody>
      </p:sp>
      <p:pic>
        <p:nvPicPr>
          <p:cNvPr id="56" name="Picture 55" descr="mumbai-university-result-2015">
            <a:extLst>
              <a:ext uri="{FF2B5EF4-FFF2-40B4-BE49-F238E27FC236}">
                <a16:creationId xmlns:a16="http://schemas.microsoft.com/office/drawing/2014/main" id="{519C6581-8CA9-87AB-5235-D5D129985C03}"/>
              </a:ext>
            </a:extLst>
          </p:cNvPr>
          <p:cNvPicPr>
            <a:picLocks noChangeAspect="1"/>
          </p:cNvPicPr>
          <p:nvPr/>
        </p:nvPicPr>
        <p:blipFill>
          <a:blip r:embed="rId10" cstate="print"/>
          <a:stretch>
            <a:fillRect/>
          </a:stretch>
        </p:blipFill>
        <p:spPr>
          <a:xfrm>
            <a:off x="3771792" y="3700180"/>
            <a:ext cx="483747" cy="476933"/>
          </a:xfrm>
          <a:prstGeom prst="rect">
            <a:avLst/>
          </a:prstGeom>
        </p:spPr>
      </p:pic>
      <p:sp>
        <p:nvSpPr>
          <p:cNvPr id="57" name="Text Box 55">
            <a:extLst>
              <a:ext uri="{FF2B5EF4-FFF2-40B4-BE49-F238E27FC236}">
                <a16:creationId xmlns:a16="http://schemas.microsoft.com/office/drawing/2014/main" id="{4061C4EB-63D0-CA2C-EAF8-25CEACE93E66}"/>
              </a:ext>
            </a:extLst>
          </p:cNvPr>
          <p:cNvSpPr txBox="1"/>
          <p:nvPr/>
        </p:nvSpPr>
        <p:spPr>
          <a:xfrm>
            <a:off x="3627459" y="4184710"/>
            <a:ext cx="772413" cy="369332"/>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Mumbai University</a:t>
            </a:r>
          </a:p>
        </p:txBody>
      </p:sp>
      <p:pic>
        <p:nvPicPr>
          <p:cNvPr id="58" name="Content Placeholder 5">
            <a:extLst>
              <a:ext uri="{FF2B5EF4-FFF2-40B4-BE49-F238E27FC236}">
                <a16:creationId xmlns:a16="http://schemas.microsoft.com/office/drawing/2014/main" id="{BCF747E4-6200-870E-A55D-9C5BF132E516}"/>
              </a:ext>
            </a:extLst>
          </p:cNvPr>
          <p:cNvPicPr>
            <a:picLocks noChangeAspect="1"/>
          </p:cNvPicPr>
          <p:nvPr/>
        </p:nvPicPr>
        <p:blipFill>
          <a:blip r:embed="rId11" cstate="print"/>
          <a:stretch>
            <a:fillRect/>
          </a:stretch>
        </p:blipFill>
        <p:spPr>
          <a:xfrm>
            <a:off x="5129291" y="3749171"/>
            <a:ext cx="471223" cy="325682"/>
          </a:xfrm>
          <a:prstGeom prst="rect">
            <a:avLst/>
          </a:prstGeom>
        </p:spPr>
      </p:pic>
      <p:sp>
        <p:nvSpPr>
          <p:cNvPr id="59" name="Text Box 55">
            <a:extLst>
              <a:ext uri="{FF2B5EF4-FFF2-40B4-BE49-F238E27FC236}">
                <a16:creationId xmlns:a16="http://schemas.microsoft.com/office/drawing/2014/main" id="{23A746B2-A63B-EE5E-2671-49A0B0DE2344}"/>
              </a:ext>
            </a:extLst>
          </p:cNvPr>
          <p:cNvSpPr txBox="1"/>
          <p:nvPr/>
        </p:nvSpPr>
        <p:spPr>
          <a:xfrm>
            <a:off x="4723517" y="4071746"/>
            <a:ext cx="1282770" cy="507831"/>
          </a:xfrm>
          <a:prstGeom prst="rect">
            <a:avLst/>
          </a:prstGeom>
          <a:noFill/>
        </p:spPr>
        <p:txBody>
          <a:bodyPr wrap="square" rtlCol="0">
            <a:spAutoFit/>
          </a:bodyPr>
          <a:lstStyle/>
          <a:p>
            <a:pPr lvl="0" algn="ctr"/>
            <a:r>
              <a:rPr lang="en-US" sz="900" dirty="0" err="1">
                <a:solidFill>
                  <a:schemeClr val="tx1">
                    <a:lumMod val="75000"/>
                    <a:lumOff val="25000"/>
                  </a:schemeClr>
                </a:solidFill>
                <a:latin typeface="Aganè S" pitchFamily="2" charset="0"/>
                <a:sym typeface="+mn-ea"/>
              </a:rPr>
              <a:t>Sattava</a:t>
            </a:r>
            <a:r>
              <a:rPr lang="en-US" sz="900" dirty="0">
                <a:solidFill>
                  <a:schemeClr val="tx1">
                    <a:lumMod val="75000"/>
                    <a:lumOff val="25000"/>
                  </a:schemeClr>
                </a:solidFill>
                <a:latin typeface="Aganè S" pitchFamily="2" charset="0"/>
                <a:sym typeface="+mn-ea"/>
              </a:rPr>
              <a:t> Knowledge City, Hitech City, Hyderabad</a:t>
            </a:r>
          </a:p>
        </p:txBody>
      </p:sp>
      <p:pic>
        <p:nvPicPr>
          <p:cNvPr id="63" name="Picture 4" descr="Image result for GIM logo">
            <a:extLst>
              <a:ext uri="{FF2B5EF4-FFF2-40B4-BE49-F238E27FC236}">
                <a16:creationId xmlns:a16="http://schemas.microsoft.com/office/drawing/2014/main" id="{18062AF7-940B-0D9B-013C-76D8837AA7C9}"/>
              </a:ext>
            </a:extLst>
          </p:cNvPr>
          <p:cNvPicPr>
            <a:picLocks noChangeAspect="1" noChangeArrowheads="1"/>
          </p:cNvPicPr>
          <p:nvPr/>
        </p:nvPicPr>
        <p:blipFill>
          <a:blip r:embed="rId12">
            <a:clrChange>
              <a:clrFrom>
                <a:srgbClr val="FFFFFF"/>
              </a:clrFrom>
              <a:clrTo>
                <a:srgbClr val="FFFFFF">
                  <a:alpha val="0"/>
                </a:srgbClr>
              </a:clrTo>
            </a:clrChange>
          </a:blip>
          <a:srcRect b="5789"/>
          <a:stretch>
            <a:fillRect/>
          </a:stretch>
        </p:blipFill>
        <p:spPr bwMode="auto">
          <a:xfrm>
            <a:off x="955115" y="5067877"/>
            <a:ext cx="447510" cy="442685"/>
          </a:xfrm>
          <a:prstGeom prst="rect">
            <a:avLst/>
          </a:prstGeom>
          <a:noFill/>
        </p:spPr>
      </p:pic>
      <p:sp>
        <p:nvSpPr>
          <p:cNvPr id="89" name="Text Box 57">
            <a:extLst>
              <a:ext uri="{FF2B5EF4-FFF2-40B4-BE49-F238E27FC236}">
                <a16:creationId xmlns:a16="http://schemas.microsoft.com/office/drawing/2014/main" id="{8F57FD97-CBD0-003D-F062-60948E8BE836}"/>
              </a:ext>
            </a:extLst>
          </p:cNvPr>
          <p:cNvSpPr txBox="1"/>
          <p:nvPr/>
        </p:nvSpPr>
        <p:spPr>
          <a:xfrm>
            <a:off x="563907" y="5564821"/>
            <a:ext cx="1229926" cy="335756"/>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GOA INSTITUTE OF MANAGEMENT</a:t>
            </a:r>
          </a:p>
        </p:txBody>
      </p:sp>
      <p:sp>
        <p:nvSpPr>
          <p:cNvPr id="98" name="Text Box 47">
            <a:extLst>
              <a:ext uri="{FF2B5EF4-FFF2-40B4-BE49-F238E27FC236}">
                <a16:creationId xmlns:a16="http://schemas.microsoft.com/office/drawing/2014/main" id="{8B0CF48A-A934-AAF4-2EC5-250BE1E3612C}"/>
              </a:ext>
            </a:extLst>
          </p:cNvPr>
          <p:cNvSpPr txBox="1"/>
          <p:nvPr/>
        </p:nvSpPr>
        <p:spPr>
          <a:xfrm>
            <a:off x="2183676" y="5531331"/>
            <a:ext cx="941532" cy="335756"/>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GOA UNIVERSITY</a:t>
            </a:r>
          </a:p>
        </p:txBody>
      </p:sp>
      <p:pic>
        <p:nvPicPr>
          <p:cNvPr id="101" name="Picture 100" descr="The_logo_of_Goa_University_with_the_aspect_ratio_of_1.1.5">
            <a:extLst>
              <a:ext uri="{FF2B5EF4-FFF2-40B4-BE49-F238E27FC236}">
                <a16:creationId xmlns:a16="http://schemas.microsoft.com/office/drawing/2014/main" id="{40781DC3-4476-2C29-B2EA-9D9577C79EE5}"/>
              </a:ext>
            </a:extLst>
          </p:cNvPr>
          <p:cNvPicPr>
            <a:picLocks noChangeAspect="1"/>
          </p:cNvPicPr>
          <p:nvPr/>
        </p:nvPicPr>
        <p:blipFill>
          <a:blip r:embed="rId13" cstate="print"/>
          <a:stretch>
            <a:fillRect/>
          </a:stretch>
        </p:blipFill>
        <p:spPr>
          <a:xfrm>
            <a:off x="2385774" y="5040428"/>
            <a:ext cx="537336" cy="497581"/>
          </a:xfrm>
          <a:prstGeom prst="rect">
            <a:avLst/>
          </a:prstGeom>
        </p:spPr>
      </p:pic>
      <p:pic>
        <p:nvPicPr>
          <p:cNvPr id="103" name="Picture 3" descr="Hathway">
            <a:extLst>
              <a:ext uri="{FF2B5EF4-FFF2-40B4-BE49-F238E27FC236}">
                <a16:creationId xmlns:a16="http://schemas.microsoft.com/office/drawing/2014/main" id="{EB32A547-2E53-73A6-2FA6-7A340EFB22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98739" y="5369641"/>
            <a:ext cx="1188556" cy="263434"/>
          </a:xfrm>
          <a:prstGeom prst="rect">
            <a:avLst/>
          </a:prstGeom>
          <a:solidFill>
            <a:schemeClr val="bg1"/>
          </a:solidFill>
        </p:spPr>
      </p:pic>
      <p:pic>
        <p:nvPicPr>
          <p:cNvPr id="104" name="Picture 103" descr="925702830s">
            <a:extLst>
              <a:ext uri="{FF2B5EF4-FFF2-40B4-BE49-F238E27FC236}">
                <a16:creationId xmlns:a16="http://schemas.microsoft.com/office/drawing/2014/main" id="{F8C62E4F-CA5D-EE37-3808-AF1DE5BC1734}"/>
              </a:ext>
            </a:extLst>
          </p:cNvPr>
          <p:cNvPicPr>
            <a:picLocks noChangeAspect="1"/>
          </p:cNvPicPr>
          <p:nvPr/>
        </p:nvPicPr>
        <p:blipFill>
          <a:blip r:embed="rId15" cstate="print"/>
          <a:srcRect t="33258" b="34457"/>
          <a:stretch>
            <a:fillRect/>
          </a:stretch>
        </p:blipFill>
        <p:spPr>
          <a:xfrm>
            <a:off x="8989131" y="2425563"/>
            <a:ext cx="783130" cy="278163"/>
          </a:xfrm>
          <a:prstGeom prst="rect">
            <a:avLst/>
          </a:prstGeom>
        </p:spPr>
      </p:pic>
      <p:sp>
        <p:nvSpPr>
          <p:cNvPr id="105" name="Text Box 88">
            <a:extLst>
              <a:ext uri="{FF2B5EF4-FFF2-40B4-BE49-F238E27FC236}">
                <a16:creationId xmlns:a16="http://schemas.microsoft.com/office/drawing/2014/main" id="{A8001681-7EBE-A1F9-E58D-395C11E4342E}"/>
              </a:ext>
            </a:extLst>
          </p:cNvPr>
          <p:cNvSpPr txBox="1"/>
          <p:nvPr/>
        </p:nvSpPr>
        <p:spPr>
          <a:xfrm>
            <a:off x="9024699" y="2703726"/>
            <a:ext cx="711994" cy="261610"/>
          </a:xfrm>
          <a:prstGeom prst="rect">
            <a:avLst/>
          </a:prstGeom>
          <a:noFill/>
        </p:spPr>
        <p:txBody>
          <a:bodyPr wrap="square" rtlCol="0">
            <a:spAutoFit/>
          </a:bodyPr>
          <a:lstStyle/>
          <a:p>
            <a:pPr lvl="0" algn="ctr"/>
            <a:r>
              <a:rPr lang="en-US" sz="1100" dirty="0">
                <a:solidFill>
                  <a:schemeClr val="tx1">
                    <a:lumMod val="75000"/>
                    <a:lumOff val="25000"/>
                  </a:schemeClr>
                </a:solidFill>
                <a:sym typeface="+mn-ea"/>
              </a:rPr>
              <a:t>JOISTER</a:t>
            </a:r>
          </a:p>
        </p:txBody>
      </p:sp>
      <p:pic>
        <p:nvPicPr>
          <p:cNvPr id="106" name="Picture 105" descr="0">
            <a:extLst>
              <a:ext uri="{FF2B5EF4-FFF2-40B4-BE49-F238E27FC236}">
                <a16:creationId xmlns:a16="http://schemas.microsoft.com/office/drawing/2014/main" id="{72CEA7ED-6FEB-DC00-F05B-58E7EF4E6D52}"/>
              </a:ext>
            </a:extLst>
          </p:cNvPr>
          <p:cNvPicPr>
            <a:picLocks noChangeAspect="1"/>
          </p:cNvPicPr>
          <p:nvPr/>
        </p:nvPicPr>
        <p:blipFill>
          <a:blip r:embed="rId16" cstate="print"/>
          <a:srcRect t="24356" r="6218" b="19813"/>
          <a:stretch>
            <a:fillRect/>
          </a:stretch>
        </p:blipFill>
        <p:spPr>
          <a:xfrm>
            <a:off x="10404961" y="2353885"/>
            <a:ext cx="837449" cy="548416"/>
          </a:xfrm>
          <a:prstGeom prst="rect">
            <a:avLst/>
          </a:prstGeom>
        </p:spPr>
      </p:pic>
      <p:pic>
        <p:nvPicPr>
          <p:cNvPr id="110" name="Picture 109" descr="1280px-Bharti_Airtel_Limited_logo.svg">
            <a:extLst>
              <a:ext uri="{FF2B5EF4-FFF2-40B4-BE49-F238E27FC236}">
                <a16:creationId xmlns:a16="http://schemas.microsoft.com/office/drawing/2014/main" id="{5137784B-DEAA-3AFA-4634-6F4E33F99EF9}"/>
              </a:ext>
            </a:extLst>
          </p:cNvPr>
          <p:cNvPicPr>
            <a:picLocks noChangeAspect="1"/>
          </p:cNvPicPr>
          <p:nvPr/>
        </p:nvPicPr>
        <p:blipFill>
          <a:blip r:embed="rId17" cstate="print"/>
          <a:stretch>
            <a:fillRect/>
          </a:stretch>
        </p:blipFill>
        <p:spPr>
          <a:xfrm>
            <a:off x="7494742" y="3872364"/>
            <a:ext cx="723695" cy="264595"/>
          </a:xfrm>
          <a:prstGeom prst="rect">
            <a:avLst/>
          </a:prstGeom>
        </p:spPr>
      </p:pic>
      <p:sp>
        <p:nvSpPr>
          <p:cNvPr id="111" name="Text Box 89">
            <a:extLst>
              <a:ext uri="{FF2B5EF4-FFF2-40B4-BE49-F238E27FC236}">
                <a16:creationId xmlns:a16="http://schemas.microsoft.com/office/drawing/2014/main" id="{1344EAC9-B098-FE42-C9AA-B98C181B2055}"/>
              </a:ext>
            </a:extLst>
          </p:cNvPr>
          <p:cNvSpPr txBox="1"/>
          <p:nvPr/>
        </p:nvSpPr>
        <p:spPr>
          <a:xfrm>
            <a:off x="7390929" y="4145233"/>
            <a:ext cx="1008735" cy="230832"/>
          </a:xfrm>
          <a:prstGeom prst="rect">
            <a:avLst/>
          </a:prstGeom>
          <a:noFill/>
        </p:spPr>
        <p:txBody>
          <a:bodyPr wrap="square" rtlCol="0" anchor="ctr">
            <a:spAutoFit/>
          </a:bodyPr>
          <a:lstStyle/>
          <a:p>
            <a:pPr algn="ctr"/>
            <a:r>
              <a:rPr lang="en-US" sz="900" dirty="0">
                <a:solidFill>
                  <a:schemeClr val="tx1">
                    <a:lumMod val="75000"/>
                    <a:lumOff val="25000"/>
                  </a:schemeClr>
                </a:solidFill>
                <a:latin typeface="Aganè S" pitchFamily="2" charset="0"/>
                <a:sym typeface="+mn-ea"/>
              </a:rPr>
              <a:t>BHARTI AIRTEL</a:t>
            </a:r>
            <a:endParaRPr lang="en-US" sz="900" dirty="0">
              <a:solidFill>
                <a:srgbClr val="FF0000"/>
              </a:solidFill>
              <a:latin typeface="Aganè S" pitchFamily="2" charset="0"/>
            </a:endParaRPr>
          </a:p>
        </p:txBody>
      </p:sp>
      <p:pic>
        <p:nvPicPr>
          <p:cNvPr id="113" name="Content Placeholder 4">
            <a:extLst>
              <a:ext uri="{FF2B5EF4-FFF2-40B4-BE49-F238E27FC236}">
                <a16:creationId xmlns:a16="http://schemas.microsoft.com/office/drawing/2014/main" id="{DB0FBD15-98ED-194B-9B24-21A5DF286593}"/>
              </a:ext>
            </a:extLst>
          </p:cNvPr>
          <p:cNvPicPr>
            <a:picLocks noChangeAspect="1"/>
          </p:cNvPicPr>
          <p:nvPr/>
        </p:nvPicPr>
        <p:blipFill>
          <a:blip r:embed="rId18" cstate="print"/>
          <a:srcRect t="23329" b="25291"/>
          <a:stretch>
            <a:fillRect/>
          </a:stretch>
        </p:blipFill>
        <p:spPr>
          <a:xfrm>
            <a:off x="9032113" y="3761760"/>
            <a:ext cx="749467" cy="423614"/>
          </a:xfrm>
          <a:prstGeom prst="rect">
            <a:avLst/>
          </a:prstGeom>
        </p:spPr>
      </p:pic>
      <p:sp>
        <p:nvSpPr>
          <p:cNvPr id="114" name="Text Box 87">
            <a:extLst>
              <a:ext uri="{FF2B5EF4-FFF2-40B4-BE49-F238E27FC236}">
                <a16:creationId xmlns:a16="http://schemas.microsoft.com/office/drawing/2014/main" id="{17401D6D-35B3-6BA3-E11C-8D4E6BDC2CC4}"/>
              </a:ext>
            </a:extLst>
          </p:cNvPr>
          <p:cNvSpPr txBox="1"/>
          <p:nvPr/>
        </p:nvSpPr>
        <p:spPr>
          <a:xfrm>
            <a:off x="8996067" y="4155398"/>
            <a:ext cx="787897" cy="230832"/>
          </a:xfrm>
          <a:prstGeom prst="rect">
            <a:avLst/>
          </a:prstGeom>
          <a:noFill/>
        </p:spPr>
        <p:txBody>
          <a:bodyPr wrap="square" rtlCol="0" anchor="ctr">
            <a:spAutoFit/>
          </a:bodyPr>
          <a:lstStyle/>
          <a:p>
            <a:pPr lvl="0" algn="ctr"/>
            <a:r>
              <a:rPr lang="en-US" sz="900" dirty="0">
                <a:solidFill>
                  <a:schemeClr val="tx1">
                    <a:lumMod val="75000"/>
                    <a:lumOff val="25000"/>
                  </a:schemeClr>
                </a:solidFill>
                <a:latin typeface="Aganè S" pitchFamily="2" charset="0"/>
                <a:sym typeface="+mn-ea"/>
              </a:rPr>
              <a:t>DVOIS SSV </a:t>
            </a:r>
          </a:p>
        </p:txBody>
      </p:sp>
      <p:pic>
        <p:nvPicPr>
          <p:cNvPr id="116" name="Picture 115" descr="download (8)">
            <a:extLst>
              <a:ext uri="{FF2B5EF4-FFF2-40B4-BE49-F238E27FC236}">
                <a16:creationId xmlns:a16="http://schemas.microsoft.com/office/drawing/2014/main" id="{E5C98294-373D-C233-3EC8-82716F7706B4}"/>
              </a:ext>
            </a:extLst>
          </p:cNvPr>
          <p:cNvPicPr>
            <a:picLocks noChangeAspect="1"/>
          </p:cNvPicPr>
          <p:nvPr/>
        </p:nvPicPr>
        <p:blipFill>
          <a:blip r:embed="rId19" cstate="print"/>
          <a:stretch>
            <a:fillRect/>
          </a:stretch>
        </p:blipFill>
        <p:spPr>
          <a:xfrm>
            <a:off x="10470280" y="3815585"/>
            <a:ext cx="706811" cy="280886"/>
          </a:xfrm>
          <a:prstGeom prst="rect">
            <a:avLst/>
          </a:prstGeom>
        </p:spPr>
      </p:pic>
      <p:sp>
        <p:nvSpPr>
          <p:cNvPr id="117" name="Text Box 92">
            <a:extLst>
              <a:ext uri="{FF2B5EF4-FFF2-40B4-BE49-F238E27FC236}">
                <a16:creationId xmlns:a16="http://schemas.microsoft.com/office/drawing/2014/main" id="{EE1A011A-F240-B503-3B12-CB535FE397BC}"/>
              </a:ext>
            </a:extLst>
          </p:cNvPr>
          <p:cNvSpPr txBox="1"/>
          <p:nvPr/>
        </p:nvSpPr>
        <p:spPr>
          <a:xfrm>
            <a:off x="10249595" y="4096471"/>
            <a:ext cx="1148181" cy="369332"/>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GTPL BROADBAND PVT. LTD</a:t>
            </a:r>
          </a:p>
        </p:txBody>
      </p:sp>
      <p:pic>
        <p:nvPicPr>
          <p:cNvPr id="119" name="Picture 118" descr="logo-2017">
            <a:extLst>
              <a:ext uri="{FF2B5EF4-FFF2-40B4-BE49-F238E27FC236}">
                <a16:creationId xmlns:a16="http://schemas.microsoft.com/office/drawing/2014/main" id="{919159B6-6619-D9E5-CCAB-B096AF4622F5}"/>
              </a:ext>
            </a:extLst>
          </p:cNvPr>
          <p:cNvPicPr>
            <a:picLocks noChangeAspect="1"/>
          </p:cNvPicPr>
          <p:nvPr/>
        </p:nvPicPr>
        <p:blipFill>
          <a:blip r:embed="rId20" cstate="print"/>
          <a:stretch>
            <a:fillRect/>
          </a:stretch>
        </p:blipFill>
        <p:spPr>
          <a:xfrm>
            <a:off x="10610385" y="5059300"/>
            <a:ext cx="426600" cy="401534"/>
          </a:xfrm>
          <a:prstGeom prst="rect">
            <a:avLst/>
          </a:prstGeom>
        </p:spPr>
      </p:pic>
      <p:sp>
        <p:nvSpPr>
          <p:cNvPr id="120" name="Text Box 90">
            <a:extLst>
              <a:ext uri="{FF2B5EF4-FFF2-40B4-BE49-F238E27FC236}">
                <a16:creationId xmlns:a16="http://schemas.microsoft.com/office/drawing/2014/main" id="{8FCB49C4-527A-7DFE-1AED-606053EAC15C}"/>
              </a:ext>
            </a:extLst>
          </p:cNvPr>
          <p:cNvSpPr txBox="1"/>
          <p:nvPr/>
        </p:nvSpPr>
        <p:spPr>
          <a:xfrm>
            <a:off x="10249595" y="5506007"/>
            <a:ext cx="1148181" cy="369332"/>
          </a:xfrm>
          <a:prstGeom prst="rect">
            <a:avLst/>
          </a:prstGeom>
          <a:noFill/>
        </p:spPr>
        <p:txBody>
          <a:bodyPr wrap="square" rtlCol="0" anchor="ctr">
            <a:spAutoFit/>
          </a:bodyPr>
          <a:lstStyle/>
          <a:p>
            <a:pPr lvl="0" algn="ctr"/>
            <a:r>
              <a:rPr lang="en-US" sz="900" dirty="0">
                <a:solidFill>
                  <a:schemeClr val="tx1">
                    <a:lumMod val="75000"/>
                    <a:lumOff val="25000"/>
                  </a:schemeClr>
                </a:solidFill>
                <a:latin typeface="Aganè S" pitchFamily="2" charset="0"/>
                <a:sym typeface="+mn-ea"/>
              </a:rPr>
              <a:t>YOU BROADBAND  </a:t>
            </a:r>
          </a:p>
          <a:p>
            <a:pPr lvl="0" algn="ctr"/>
            <a:r>
              <a:rPr lang="en-US" sz="900" dirty="0">
                <a:solidFill>
                  <a:schemeClr val="tx1">
                    <a:lumMod val="75000"/>
                    <a:lumOff val="25000"/>
                  </a:schemeClr>
                </a:solidFill>
                <a:latin typeface="Aganè S" pitchFamily="2" charset="0"/>
                <a:sym typeface="+mn-ea"/>
              </a:rPr>
              <a:t>(VODAFONE)    </a:t>
            </a:r>
          </a:p>
        </p:txBody>
      </p:sp>
      <p:sp>
        <p:nvSpPr>
          <p:cNvPr id="12" name="Title 1">
            <a:extLst>
              <a:ext uri="{FF2B5EF4-FFF2-40B4-BE49-F238E27FC236}">
                <a16:creationId xmlns:a16="http://schemas.microsoft.com/office/drawing/2014/main" id="{8887B048-19F7-C2E4-5E5A-9CADAD2AFDE4}"/>
              </a:ext>
            </a:extLst>
          </p:cNvPr>
          <p:cNvSpPr txBox="1">
            <a:spLocks/>
          </p:cNvSpPr>
          <p:nvPr/>
        </p:nvSpPr>
        <p:spPr>
          <a:xfrm>
            <a:off x="749287" y="668875"/>
            <a:ext cx="6745455" cy="4713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IN" altLang="en-IN" sz="3200" b="1" dirty="0">
                <a:solidFill>
                  <a:srgbClr val="C00000"/>
                </a:solidFill>
                <a:latin typeface="Eurostile LT Std Bold" panose="020B0804020202050204" pitchFamily="34" charset="0"/>
                <a:sym typeface="Calibri" panose="020F0502020204030204" pitchFamily="34" charset="0"/>
              </a:rPr>
              <a:t>CUSTOMERS - VERTICAL WISE</a:t>
            </a:r>
            <a:endParaRPr lang="en-US" altLang="en-IN" sz="3200" b="1" dirty="0">
              <a:solidFill>
                <a:schemeClr val="tx1">
                  <a:lumMod val="75000"/>
                  <a:lumOff val="25000"/>
                </a:schemeClr>
              </a:solidFill>
              <a:latin typeface="Eurostile LT Std Bold" panose="020B0804020202050204" pitchFamily="34" charset="0"/>
              <a:sym typeface="Calibri" panose="020F0502020204030204" pitchFamily="34" charset="0"/>
            </a:endParaRPr>
          </a:p>
        </p:txBody>
      </p:sp>
      <p:cxnSp>
        <p:nvCxnSpPr>
          <p:cNvPr id="39" name="Connector: Elbow 38">
            <a:extLst>
              <a:ext uri="{FF2B5EF4-FFF2-40B4-BE49-F238E27FC236}">
                <a16:creationId xmlns:a16="http://schemas.microsoft.com/office/drawing/2014/main" id="{C44D776B-5C27-C3C6-7846-138078996910}"/>
              </a:ext>
            </a:extLst>
          </p:cNvPr>
          <p:cNvCxnSpPr>
            <a:cxnSpLocks/>
            <a:stCxn id="3" idx="1"/>
            <a:endCxn id="12" idx="1"/>
          </p:cNvCxnSpPr>
          <p:nvPr/>
        </p:nvCxnSpPr>
        <p:spPr>
          <a:xfrm rot="10800000">
            <a:off x="749288" y="904544"/>
            <a:ext cx="544439" cy="710979"/>
          </a:xfrm>
          <a:prstGeom prst="bentConnector3">
            <a:avLst>
              <a:gd name="adj1" fmla="val 141988"/>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B2B280BA-62F7-F1DF-E3D5-A250A1DD3F47}"/>
              </a:ext>
            </a:extLst>
          </p:cNvPr>
          <p:cNvCxnSpPr>
            <a:cxnSpLocks/>
            <a:endCxn id="4" idx="3"/>
          </p:cNvCxnSpPr>
          <p:nvPr/>
        </p:nvCxnSpPr>
        <p:spPr>
          <a:xfrm>
            <a:off x="7418753" y="939136"/>
            <a:ext cx="3675625" cy="762956"/>
          </a:xfrm>
          <a:prstGeom prst="bentConnector3">
            <a:avLst>
              <a:gd name="adj1" fmla="val 106219"/>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6BB66155-B2FF-ECBC-77DC-1B4ABD6382C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5" name="Rectangle 4">
            <a:extLst>
              <a:ext uri="{FF2B5EF4-FFF2-40B4-BE49-F238E27FC236}">
                <a16:creationId xmlns:a16="http://schemas.microsoft.com/office/drawing/2014/main" id="{1857CDA6-ACDC-3558-DA7E-323DCD50C240}"/>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94248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phic 90">
            <a:extLst>
              <a:ext uri="{FF2B5EF4-FFF2-40B4-BE49-F238E27FC236}">
                <a16:creationId xmlns:a16="http://schemas.microsoft.com/office/drawing/2014/main" id="{115E9270-059F-E19F-BF91-3BE50DF2A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flipV="1">
            <a:off x="2963151" y="2371437"/>
            <a:ext cx="5314932" cy="1653853"/>
          </a:xfrm>
          <a:prstGeom prst="rect">
            <a:avLst/>
          </a:prstGeom>
        </p:spPr>
      </p:pic>
      <p:sp>
        <p:nvSpPr>
          <p:cNvPr id="69" name="Oval 68">
            <a:extLst>
              <a:ext uri="{FF2B5EF4-FFF2-40B4-BE49-F238E27FC236}">
                <a16:creationId xmlns:a16="http://schemas.microsoft.com/office/drawing/2014/main" id="{0D3DBA72-41F2-1E1F-A1A7-CFEFCFEA718E}"/>
              </a:ext>
            </a:extLst>
          </p:cNvPr>
          <p:cNvSpPr/>
          <p:nvPr/>
        </p:nvSpPr>
        <p:spPr>
          <a:xfrm>
            <a:off x="7307478" y="2079917"/>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Flowchart: Terminator 31">
            <a:extLst>
              <a:ext uri="{FF2B5EF4-FFF2-40B4-BE49-F238E27FC236}">
                <a16:creationId xmlns:a16="http://schemas.microsoft.com/office/drawing/2014/main" id="{ECA752C9-C67C-61DC-61BF-0A0F7D567E3E}"/>
              </a:ext>
            </a:extLst>
          </p:cNvPr>
          <p:cNvSpPr/>
          <p:nvPr/>
        </p:nvSpPr>
        <p:spPr>
          <a:xfrm>
            <a:off x="6136253" y="5124718"/>
            <a:ext cx="2461959"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a:extLst>
              <a:ext uri="{FF2B5EF4-FFF2-40B4-BE49-F238E27FC236}">
                <a16:creationId xmlns:a16="http://schemas.microsoft.com/office/drawing/2014/main" id="{1AB4D410-6FBA-2DB4-679A-ECB4D31EC2C8}"/>
              </a:ext>
            </a:extLst>
          </p:cNvPr>
          <p:cNvSpPr/>
          <p:nvPr/>
        </p:nvSpPr>
        <p:spPr>
          <a:xfrm>
            <a:off x="10222712" y="4894319"/>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8870B0CE-01E8-7B8E-62A9-887055CCD33A}"/>
              </a:ext>
            </a:extLst>
          </p:cNvPr>
          <p:cNvSpPr/>
          <p:nvPr/>
        </p:nvSpPr>
        <p:spPr>
          <a:xfrm>
            <a:off x="7263344" y="34761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a:extLst>
              <a:ext uri="{FF2B5EF4-FFF2-40B4-BE49-F238E27FC236}">
                <a16:creationId xmlns:a16="http://schemas.microsoft.com/office/drawing/2014/main" id="{FA77B629-A1AF-8C70-0820-9D454B9AA90C}"/>
              </a:ext>
            </a:extLst>
          </p:cNvPr>
          <p:cNvSpPr/>
          <p:nvPr/>
        </p:nvSpPr>
        <p:spPr>
          <a:xfrm>
            <a:off x="8789264" y="34761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42D1373F-7E71-9C54-5054-3AD2A7110316}"/>
              </a:ext>
            </a:extLst>
          </p:cNvPr>
          <p:cNvSpPr/>
          <p:nvPr/>
        </p:nvSpPr>
        <p:spPr>
          <a:xfrm>
            <a:off x="10222712" y="34761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A95B54EC-A9D5-3140-BD87-026F1B812B55}"/>
              </a:ext>
            </a:extLst>
          </p:cNvPr>
          <p:cNvSpPr/>
          <p:nvPr/>
        </p:nvSpPr>
        <p:spPr>
          <a:xfrm>
            <a:off x="10232253" y="2050007"/>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4B82B451-2DA0-8594-A003-B81C1C423B2B}"/>
              </a:ext>
            </a:extLst>
          </p:cNvPr>
          <p:cNvSpPr/>
          <p:nvPr/>
        </p:nvSpPr>
        <p:spPr>
          <a:xfrm>
            <a:off x="8789264" y="2050007"/>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Oval 20">
            <a:extLst>
              <a:ext uri="{FF2B5EF4-FFF2-40B4-BE49-F238E27FC236}">
                <a16:creationId xmlns:a16="http://schemas.microsoft.com/office/drawing/2014/main" id="{B65987A5-E9C3-5CA5-5138-CE31200A22E6}"/>
              </a:ext>
            </a:extLst>
          </p:cNvPr>
          <p:cNvSpPr/>
          <p:nvPr/>
        </p:nvSpPr>
        <p:spPr>
          <a:xfrm>
            <a:off x="3422233" y="348414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F9ED6A17-939E-A34E-0DB0-2570535A6813}"/>
              </a:ext>
            </a:extLst>
          </p:cNvPr>
          <p:cNvSpPr/>
          <p:nvPr/>
        </p:nvSpPr>
        <p:spPr>
          <a:xfrm>
            <a:off x="2063010" y="348414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279D5708-292E-260E-321F-08F1BAE938F4}"/>
              </a:ext>
            </a:extLst>
          </p:cNvPr>
          <p:cNvSpPr/>
          <p:nvPr/>
        </p:nvSpPr>
        <p:spPr>
          <a:xfrm>
            <a:off x="587438" y="348414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55DE6185-7695-E319-6CB2-522B4B728B93}"/>
              </a:ext>
            </a:extLst>
          </p:cNvPr>
          <p:cNvSpPr/>
          <p:nvPr/>
        </p:nvSpPr>
        <p:spPr>
          <a:xfrm>
            <a:off x="3422233" y="2101759"/>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1FCD157F-F06E-BE98-B003-F272A529AC62}"/>
              </a:ext>
            </a:extLst>
          </p:cNvPr>
          <p:cNvSpPr/>
          <p:nvPr/>
        </p:nvSpPr>
        <p:spPr>
          <a:xfrm>
            <a:off x="2063010"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20C5780F-531C-3AA5-281D-1B7087B19828}"/>
              </a:ext>
            </a:extLst>
          </p:cNvPr>
          <p:cNvSpPr/>
          <p:nvPr/>
        </p:nvSpPr>
        <p:spPr>
          <a:xfrm>
            <a:off x="587438" y="210160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AB7EC43B-A9DD-A3E1-3CA9-857E31BB5321}"/>
              </a:ext>
            </a:extLst>
          </p:cNvPr>
          <p:cNvSpPr txBox="1"/>
          <p:nvPr/>
        </p:nvSpPr>
        <p:spPr>
          <a:xfrm>
            <a:off x="1293726" y="1353912"/>
            <a:ext cx="2584618" cy="523220"/>
          </a:xfrm>
          <a:prstGeom prst="rect">
            <a:avLst/>
          </a:prstGeom>
          <a:noFill/>
        </p:spPr>
        <p:txBody>
          <a:bodyPr wrap="square" anchor="ctr">
            <a:spAutoFit/>
          </a:bodyPr>
          <a:lstStyle/>
          <a:p>
            <a:pPr lvl="0" algn="ctr"/>
            <a:r>
              <a:rPr lang="en-IN" altLang="en-US" sz="2800" b="1" dirty="0">
                <a:latin typeface="Eurostile LT Std Bold" panose="020B0804020202050204" pitchFamily="34" charset="0"/>
                <a:sym typeface="+mn-ea"/>
              </a:rPr>
              <a:t>Healthcare</a:t>
            </a:r>
          </a:p>
        </p:txBody>
      </p:sp>
      <p:sp>
        <p:nvSpPr>
          <p:cNvPr id="4" name="TextBox 3">
            <a:extLst>
              <a:ext uri="{FF2B5EF4-FFF2-40B4-BE49-F238E27FC236}">
                <a16:creationId xmlns:a16="http://schemas.microsoft.com/office/drawing/2014/main" id="{68A2A63A-9083-F2ED-0430-0C103CBC6448}"/>
              </a:ext>
            </a:extLst>
          </p:cNvPr>
          <p:cNvSpPr txBox="1"/>
          <p:nvPr/>
        </p:nvSpPr>
        <p:spPr>
          <a:xfrm>
            <a:off x="8057322" y="1440481"/>
            <a:ext cx="3037056" cy="523220"/>
          </a:xfrm>
          <a:prstGeom prst="rect">
            <a:avLst/>
          </a:prstGeom>
          <a:noFill/>
        </p:spPr>
        <p:txBody>
          <a:bodyPr wrap="square" anchor="ctr">
            <a:spAutoFit/>
          </a:bodyPr>
          <a:lstStyle>
            <a:defPPr>
              <a:defRPr lang="en-US"/>
            </a:defPPr>
            <a:lvl1pPr lvl="0" algn="ctr">
              <a:defRPr sz="2800" b="1">
                <a:latin typeface="Eurostile LT Std Bold" panose="020B0804020202050204" pitchFamily="34" charset="0"/>
              </a:defRPr>
            </a:lvl1pPr>
          </a:lstStyle>
          <a:p>
            <a:r>
              <a:rPr lang="en-IN" altLang="en-US" dirty="0">
                <a:sym typeface="+mn-ea"/>
              </a:rPr>
              <a:t>Construction &amp; Power </a:t>
            </a:r>
          </a:p>
        </p:txBody>
      </p:sp>
      <p:sp>
        <p:nvSpPr>
          <p:cNvPr id="51" name="Text Box 53">
            <a:extLst>
              <a:ext uri="{FF2B5EF4-FFF2-40B4-BE49-F238E27FC236}">
                <a16:creationId xmlns:a16="http://schemas.microsoft.com/office/drawing/2014/main" id="{79E7A527-522C-A94E-FC0E-CD4A0B473A8D}"/>
              </a:ext>
            </a:extLst>
          </p:cNvPr>
          <p:cNvSpPr txBox="1"/>
          <p:nvPr/>
        </p:nvSpPr>
        <p:spPr>
          <a:xfrm>
            <a:off x="2093455" y="4191711"/>
            <a:ext cx="1121975" cy="369332"/>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Christ University, Bangalore</a:t>
            </a:r>
          </a:p>
        </p:txBody>
      </p:sp>
      <p:sp>
        <p:nvSpPr>
          <p:cNvPr id="111" name="Text Box 89">
            <a:extLst>
              <a:ext uri="{FF2B5EF4-FFF2-40B4-BE49-F238E27FC236}">
                <a16:creationId xmlns:a16="http://schemas.microsoft.com/office/drawing/2014/main" id="{1344EAC9-B098-FE42-C9AA-B98C181B2055}"/>
              </a:ext>
            </a:extLst>
          </p:cNvPr>
          <p:cNvSpPr txBox="1"/>
          <p:nvPr/>
        </p:nvSpPr>
        <p:spPr>
          <a:xfrm>
            <a:off x="6209586" y="5687713"/>
            <a:ext cx="2264238" cy="230832"/>
          </a:xfrm>
          <a:prstGeom prst="rect">
            <a:avLst/>
          </a:prstGeom>
          <a:noFill/>
        </p:spPr>
        <p:txBody>
          <a:bodyPr wrap="square" rtlCol="0" anchor="ctr">
            <a:spAutoFit/>
          </a:bodyPr>
          <a:lstStyle/>
          <a:p>
            <a:pPr lvl="0" algn="ctr"/>
            <a:r>
              <a:rPr lang="en-US" altLang="en-IN" sz="900" dirty="0">
                <a:solidFill>
                  <a:schemeClr val="tx1">
                    <a:lumMod val="75000"/>
                    <a:lumOff val="25000"/>
                  </a:schemeClr>
                </a:solidFill>
                <a:sym typeface="+mn-ea"/>
              </a:rPr>
              <a:t>TATA POWER DELHI DISTRIBUTION LIMITED</a:t>
            </a:r>
          </a:p>
        </p:txBody>
      </p:sp>
      <p:sp>
        <p:nvSpPr>
          <p:cNvPr id="114" name="Text Box 87">
            <a:extLst>
              <a:ext uri="{FF2B5EF4-FFF2-40B4-BE49-F238E27FC236}">
                <a16:creationId xmlns:a16="http://schemas.microsoft.com/office/drawing/2014/main" id="{17401D6D-35B3-6BA3-E11C-8D4E6BDC2CC4}"/>
              </a:ext>
            </a:extLst>
          </p:cNvPr>
          <p:cNvSpPr txBox="1"/>
          <p:nvPr/>
        </p:nvSpPr>
        <p:spPr>
          <a:xfrm>
            <a:off x="8986747" y="4291709"/>
            <a:ext cx="787897" cy="230832"/>
          </a:xfrm>
          <a:prstGeom prst="rect">
            <a:avLst/>
          </a:prstGeom>
          <a:noFill/>
        </p:spPr>
        <p:txBody>
          <a:bodyPr wrap="square" rtlCol="0" anchor="ctr">
            <a:spAutoFit/>
          </a:bodyPr>
          <a:lstStyle/>
          <a:p>
            <a:pPr lvl="0" algn="ctr"/>
            <a:r>
              <a:rPr lang="en-IN" altLang="en-US" sz="900" dirty="0" err="1">
                <a:solidFill>
                  <a:schemeClr val="tx1">
                    <a:lumMod val="75000"/>
                    <a:lumOff val="25000"/>
                  </a:schemeClr>
                </a:solidFill>
                <a:sym typeface="+mn-ea"/>
              </a:rPr>
              <a:t>Sunteck</a:t>
            </a:r>
            <a:endParaRPr lang="en-US" sz="900" dirty="0">
              <a:solidFill>
                <a:schemeClr val="tx1">
                  <a:lumMod val="75000"/>
                  <a:lumOff val="25000"/>
                </a:schemeClr>
              </a:solidFill>
              <a:latin typeface="Aganè S" pitchFamily="2" charset="0"/>
              <a:sym typeface="+mn-ea"/>
            </a:endParaRPr>
          </a:p>
        </p:txBody>
      </p:sp>
      <p:sp>
        <p:nvSpPr>
          <p:cNvPr id="117" name="Text Box 92">
            <a:extLst>
              <a:ext uri="{FF2B5EF4-FFF2-40B4-BE49-F238E27FC236}">
                <a16:creationId xmlns:a16="http://schemas.microsoft.com/office/drawing/2014/main" id="{EE1A011A-F240-B503-3B12-CB535FE397BC}"/>
              </a:ext>
            </a:extLst>
          </p:cNvPr>
          <p:cNvSpPr txBox="1"/>
          <p:nvPr/>
        </p:nvSpPr>
        <p:spPr>
          <a:xfrm>
            <a:off x="10249595" y="4096471"/>
            <a:ext cx="1148181" cy="369332"/>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GTPL BROADBAND PVT. LTD</a:t>
            </a:r>
          </a:p>
        </p:txBody>
      </p:sp>
      <p:sp>
        <p:nvSpPr>
          <p:cNvPr id="120" name="Text Box 90">
            <a:extLst>
              <a:ext uri="{FF2B5EF4-FFF2-40B4-BE49-F238E27FC236}">
                <a16:creationId xmlns:a16="http://schemas.microsoft.com/office/drawing/2014/main" id="{8FCB49C4-527A-7DFE-1AED-606053EAC15C}"/>
              </a:ext>
            </a:extLst>
          </p:cNvPr>
          <p:cNvSpPr txBox="1"/>
          <p:nvPr/>
        </p:nvSpPr>
        <p:spPr>
          <a:xfrm>
            <a:off x="10266937" y="5667614"/>
            <a:ext cx="1148181" cy="369332"/>
          </a:xfrm>
          <a:prstGeom prst="rect">
            <a:avLst/>
          </a:prstGeom>
          <a:noFill/>
        </p:spPr>
        <p:txBody>
          <a:bodyPr wrap="square" rtlCol="0" anchor="ctr">
            <a:spAutoFit/>
          </a:bodyPr>
          <a:lstStyle/>
          <a:p>
            <a:pPr lvl="0" algn="ctr"/>
            <a:r>
              <a:rPr lang="en-US" altLang="en-IN" sz="900" dirty="0">
                <a:solidFill>
                  <a:schemeClr val="tx1">
                    <a:lumMod val="75000"/>
                    <a:lumOff val="25000"/>
                  </a:schemeClr>
                </a:solidFill>
                <a:sym typeface="+mn-ea"/>
              </a:rPr>
              <a:t>Shah Group's HYDE PARK, PUNE</a:t>
            </a:r>
          </a:p>
        </p:txBody>
      </p:sp>
      <p:sp>
        <p:nvSpPr>
          <p:cNvPr id="12" name="Title 1">
            <a:extLst>
              <a:ext uri="{FF2B5EF4-FFF2-40B4-BE49-F238E27FC236}">
                <a16:creationId xmlns:a16="http://schemas.microsoft.com/office/drawing/2014/main" id="{8887B048-19F7-C2E4-5E5A-9CADAD2AFDE4}"/>
              </a:ext>
            </a:extLst>
          </p:cNvPr>
          <p:cNvSpPr txBox="1">
            <a:spLocks/>
          </p:cNvSpPr>
          <p:nvPr/>
        </p:nvSpPr>
        <p:spPr>
          <a:xfrm>
            <a:off x="749287" y="668875"/>
            <a:ext cx="6745455" cy="4713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IN" altLang="en-IN" sz="3200" b="1" dirty="0">
                <a:solidFill>
                  <a:srgbClr val="C00000"/>
                </a:solidFill>
                <a:latin typeface="Eurostile LT Std Bold" panose="020B0804020202050204" pitchFamily="34" charset="0"/>
                <a:sym typeface="Calibri" panose="020F0502020204030204" pitchFamily="34" charset="0"/>
              </a:rPr>
              <a:t>CUSTOMERS - VERTICAL WISE</a:t>
            </a:r>
            <a:endParaRPr lang="en-US" altLang="en-IN" sz="3200" b="1" dirty="0">
              <a:solidFill>
                <a:schemeClr val="tx1">
                  <a:lumMod val="75000"/>
                  <a:lumOff val="25000"/>
                </a:schemeClr>
              </a:solidFill>
              <a:latin typeface="Eurostile LT Std Bold" panose="020B0804020202050204" pitchFamily="34" charset="0"/>
              <a:sym typeface="Calibri" panose="020F0502020204030204" pitchFamily="34" charset="0"/>
            </a:endParaRPr>
          </a:p>
        </p:txBody>
      </p:sp>
      <p:cxnSp>
        <p:nvCxnSpPr>
          <p:cNvPr id="39" name="Connector: Elbow 38">
            <a:extLst>
              <a:ext uri="{FF2B5EF4-FFF2-40B4-BE49-F238E27FC236}">
                <a16:creationId xmlns:a16="http://schemas.microsoft.com/office/drawing/2014/main" id="{C44D776B-5C27-C3C6-7846-138078996910}"/>
              </a:ext>
            </a:extLst>
          </p:cNvPr>
          <p:cNvCxnSpPr>
            <a:cxnSpLocks/>
            <a:stCxn id="3" idx="1"/>
            <a:endCxn id="12" idx="1"/>
          </p:cNvCxnSpPr>
          <p:nvPr/>
        </p:nvCxnSpPr>
        <p:spPr>
          <a:xfrm rot="10800000">
            <a:off x="749288" y="904544"/>
            <a:ext cx="544439" cy="710979"/>
          </a:xfrm>
          <a:prstGeom prst="bentConnector3">
            <a:avLst>
              <a:gd name="adj1" fmla="val 141988"/>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B2B280BA-62F7-F1DF-E3D5-A250A1DD3F47}"/>
              </a:ext>
            </a:extLst>
          </p:cNvPr>
          <p:cNvCxnSpPr>
            <a:cxnSpLocks/>
            <a:endCxn id="4" idx="3"/>
          </p:cNvCxnSpPr>
          <p:nvPr/>
        </p:nvCxnSpPr>
        <p:spPr>
          <a:xfrm>
            <a:off x="7418753" y="939136"/>
            <a:ext cx="3675625" cy="762955"/>
          </a:xfrm>
          <a:prstGeom prst="bentConnector3">
            <a:avLst>
              <a:gd name="adj1" fmla="val 106219"/>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6FA8AAF-AB87-9F8F-1DE8-B0FF0743D1F8}"/>
              </a:ext>
            </a:extLst>
          </p:cNvPr>
          <p:cNvSpPr/>
          <p:nvPr/>
        </p:nvSpPr>
        <p:spPr>
          <a:xfrm>
            <a:off x="2063010" y="3483539"/>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13B6F87A-B892-06D2-0FA0-3CAA29ACBF32}"/>
              </a:ext>
            </a:extLst>
          </p:cNvPr>
          <p:cNvSpPr/>
          <p:nvPr/>
        </p:nvSpPr>
        <p:spPr>
          <a:xfrm>
            <a:off x="2063010" y="2101003"/>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Content Placeholder 4" descr="logo">
            <a:extLst>
              <a:ext uri="{FF2B5EF4-FFF2-40B4-BE49-F238E27FC236}">
                <a16:creationId xmlns:a16="http://schemas.microsoft.com/office/drawing/2014/main" id="{35EA054B-DEF2-5ED7-81EF-7DE3E39FE1B9}"/>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18271" y="3704045"/>
            <a:ext cx="969667" cy="517621"/>
          </a:xfrm>
          <a:prstGeom prst="rect">
            <a:avLst/>
          </a:prstGeom>
        </p:spPr>
      </p:pic>
      <p:pic>
        <p:nvPicPr>
          <p:cNvPr id="6" name="Picture 5" descr="Goa_Medical_College_Logo">
            <a:extLst>
              <a:ext uri="{FF2B5EF4-FFF2-40B4-BE49-F238E27FC236}">
                <a16:creationId xmlns:a16="http://schemas.microsoft.com/office/drawing/2014/main" id="{BA81E881-66BD-A366-2428-C437910C8857}"/>
              </a:ext>
            </a:extLst>
          </p:cNvPr>
          <p:cNvPicPr>
            <a:picLocks noChangeAspect="1"/>
          </p:cNvPicPr>
          <p:nvPr/>
        </p:nvPicPr>
        <p:blipFill>
          <a:blip r:embed="rId5" cstate="print"/>
          <a:stretch>
            <a:fillRect/>
          </a:stretch>
        </p:blipFill>
        <p:spPr>
          <a:xfrm>
            <a:off x="2282532" y="3680367"/>
            <a:ext cx="802017" cy="802017"/>
          </a:xfrm>
          <a:prstGeom prst="rect">
            <a:avLst/>
          </a:prstGeom>
        </p:spPr>
      </p:pic>
      <p:sp>
        <p:nvSpPr>
          <p:cNvPr id="9" name="Text Box 64">
            <a:extLst>
              <a:ext uri="{FF2B5EF4-FFF2-40B4-BE49-F238E27FC236}">
                <a16:creationId xmlns:a16="http://schemas.microsoft.com/office/drawing/2014/main" id="{607FAAB9-2A7A-9AC6-B51C-CE1BE507FF23}"/>
              </a:ext>
            </a:extLst>
          </p:cNvPr>
          <p:cNvSpPr txBox="1"/>
          <p:nvPr/>
        </p:nvSpPr>
        <p:spPr>
          <a:xfrm>
            <a:off x="443256" y="4244530"/>
            <a:ext cx="1498600" cy="230832"/>
          </a:xfrm>
          <a:prstGeom prst="rect">
            <a:avLst/>
          </a:prstGeom>
          <a:noFill/>
        </p:spPr>
        <p:txBody>
          <a:bodyPr wrap="square" rtlCol="0">
            <a:spAutoFit/>
          </a:bodyPr>
          <a:lstStyle/>
          <a:p>
            <a:pPr lvl="0" algn="ctr"/>
            <a:r>
              <a:rPr lang="en-IN" altLang="en-US" sz="900" dirty="0">
                <a:solidFill>
                  <a:schemeClr val="tx1">
                    <a:lumMod val="75000"/>
                    <a:lumOff val="25000"/>
                  </a:schemeClr>
                </a:solidFill>
                <a:sym typeface="+mn-ea"/>
              </a:rPr>
              <a:t>S</a:t>
            </a:r>
            <a:r>
              <a:rPr lang="en-US" sz="900" dirty="0">
                <a:solidFill>
                  <a:schemeClr val="tx1">
                    <a:lumMod val="75000"/>
                    <a:lumOff val="25000"/>
                  </a:schemeClr>
                </a:solidFill>
                <a:sym typeface="+mn-ea"/>
              </a:rPr>
              <a:t>UASTH HOSPITAL</a:t>
            </a:r>
          </a:p>
        </p:txBody>
      </p:sp>
      <p:sp>
        <p:nvSpPr>
          <p:cNvPr id="11" name="Text Box 5">
            <a:extLst>
              <a:ext uri="{FF2B5EF4-FFF2-40B4-BE49-F238E27FC236}">
                <a16:creationId xmlns:a16="http://schemas.microsoft.com/office/drawing/2014/main" id="{78D3F002-398C-C346-0B9C-DF3E001E29FC}"/>
              </a:ext>
            </a:extLst>
          </p:cNvPr>
          <p:cNvSpPr txBox="1"/>
          <p:nvPr/>
        </p:nvSpPr>
        <p:spPr>
          <a:xfrm>
            <a:off x="1991390" y="2898923"/>
            <a:ext cx="1384300" cy="230832"/>
          </a:xfrm>
          <a:prstGeom prst="rect">
            <a:avLst/>
          </a:prstGeom>
          <a:noFill/>
        </p:spPr>
        <p:txBody>
          <a:bodyPr wrap="square" rtlCol="0">
            <a:spAutoFit/>
          </a:bodyPr>
          <a:lstStyle/>
          <a:p>
            <a:pPr lvl="0" algn="ctr"/>
            <a:r>
              <a:rPr lang="en-IN" altLang="en-US" sz="900" dirty="0">
                <a:solidFill>
                  <a:schemeClr val="tx1">
                    <a:lumMod val="75000"/>
                    <a:lumOff val="25000"/>
                  </a:schemeClr>
                </a:solidFill>
                <a:sym typeface="+mn-ea"/>
              </a:rPr>
              <a:t>Baramati Hospital</a:t>
            </a:r>
          </a:p>
        </p:txBody>
      </p:sp>
      <p:pic>
        <p:nvPicPr>
          <p:cNvPr id="34" name="Picture 15" descr="Image result for mcgm logo">
            <a:extLst>
              <a:ext uri="{FF2B5EF4-FFF2-40B4-BE49-F238E27FC236}">
                <a16:creationId xmlns:a16="http://schemas.microsoft.com/office/drawing/2014/main" id="{3464F51A-CBE9-D69D-8C45-75F9562E1860}"/>
              </a:ext>
            </a:extLst>
          </p:cNvPr>
          <p:cNvPicPr>
            <a:picLocks noChangeAspect="1" noChangeArrowheads="1"/>
          </p:cNvPicPr>
          <p:nvPr/>
        </p:nvPicPr>
        <p:blipFill>
          <a:blip r:embed="rId6">
            <a:clrChange>
              <a:clrFrom>
                <a:srgbClr val="FDFDFD"/>
              </a:clrFrom>
              <a:clrTo>
                <a:srgbClr val="FDFDFD">
                  <a:alpha val="0"/>
                </a:srgbClr>
              </a:clrTo>
            </a:clrChange>
          </a:blip>
          <a:srcRect l="27687" t="7112" r="28887" b="11975"/>
          <a:stretch>
            <a:fillRect/>
          </a:stretch>
        </p:blipFill>
        <p:spPr bwMode="auto">
          <a:xfrm>
            <a:off x="3627012" y="2324441"/>
            <a:ext cx="736613" cy="717917"/>
          </a:xfrm>
          <a:prstGeom prst="rect">
            <a:avLst/>
          </a:prstGeom>
          <a:noFill/>
        </p:spPr>
      </p:pic>
      <p:pic>
        <p:nvPicPr>
          <p:cNvPr id="36" name="Picture 35" descr="dr-bhaskar-v-jedhe-baramati-paediatricians-92spt">
            <a:extLst>
              <a:ext uri="{FF2B5EF4-FFF2-40B4-BE49-F238E27FC236}">
                <a16:creationId xmlns:a16="http://schemas.microsoft.com/office/drawing/2014/main" id="{0453A080-3AE1-431F-C13E-686255C77AEF}"/>
              </a:ext>
            </a:extLst>
          </p:cNvPr>
          <p:cNvPicPr>
            <a:picLocks noChangeAspect="1"/>
          </p:cNvPicPr>
          <p:nvPr/>
        </p:nvPicPr>
        <p:blipFill>
          <a:blip r:embed="rId7" cstate="print">
            <a:lum bright="24000"/>
          </a:blip>
          <a:srcRect l="322" t="13454" r="67311" b="69684"/>
          <a:stretch>
            <a:fillRect/>
          </a:stretch>
        </p:blipFill>
        <p:spPr>
          <a:xfrm>
            <a:off x="2181984" y="2477789"/>
            <a:ext cx="938395" cy="326149"/>
          </a:xfrm>
          <a:prstGeom prst="rect">
            <a:avLst/>
          </a:prstGeom>
        </p:spPr>
      </p:pic>
      <p:pic>
        <p:nvPicPr>
          <p:cNvPr id="37" name="Picture 4" descr="Image result for AIIMS HOSPITALS logo">
            <a:extLst>
              <a:ext uri="{FF2B5EF4-FFF2-40B4-BE49-F238E27FC236}">
                <a16:creationId xmlns:a16="http://schemas.microsoft.com/office/drawing/2014/main" id="{F17431A7-5070-3D6A-51D6-9B86A554EF1B}"/>
              </a:ext>
            </a:extLst>
          </p:cNvPr>
          <p:cNvPicPr>
            <a:picLocks noChangeAspect="1" noChangeArrowheads="1"/>
          </p:cNvPicPr>
          <p:nvPr/>
        </p:nvPicPr>
        <p:blipFill>
          <a:blip r:embed="rId8"/>
          <a:srcRect l="26633" r="25705" b="12796"/>
          <a:stretch>
            <a:fillRect/>
          </a:stretch>
        </p:blipFill>
        <p:spPr bwMode="auto">
          <a:xfrm>
            <a:off x="832826" y="2356266"/>
            <a:ext cx="726849" cy="693347"/>
          </a:xfrm>
          <a:prstGeom prst="rect">
            <a:avLst/>
          </a:prstGeom>
          <a:noFill/>
        </p:spPr>
      </p:pic>
      <p:sp>
        <p:nvSpPr>
          <p:cNvPr id="38" name="Flowchart: Terminator 37">
            <a:extLst>
              <a:ext uri="{FF2B5EF4-FFF2-40B4-BE49-F238E27FC236}">
                <a16:creationId xmlns:a16="http://schemas.microsoft.com/office/drawing/2014/main" id="{7B48AD3B-C7F2-C400-A82F-09600C79BF1F}"/>
              </a:ext>
            </a:extLst>
          </p:cNvPr>
          <p:cNvSpPr/>
          <p:nvPr/>
        </p:nvSpPr>
        <p:spPr>
          <a:xfrm>
            <a:off x="587438" y="5089631"/>
            <a:ext cx="2461959" cy="82891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 Box 55">
            <a:extLst>
              <a:ext uri="{FF2B5EF4-FFF2-40B4-BE49-F238E27FC236}">
                <a16:creationId xmlns:a16="http://schemas.microsoft.com/office/drawing/2014/main" id="{CA9F10C2-2A07-F560-1DDA-1A6271867E61}"/>
              </a:ext>
            </a:extLst>
          </p:cNvPr>
          <p:cNvSpPr txBox="1"/>
          <p:nvPr/>
        </p:nvSpPr>
        <p:spPr>
          <a:xfrm>
            <a:off x="1938360" y="5384118"/>
            <a:ext cx="1111037" cy="369332"/>
          </a:xfrm>
          <a:prstGeom prst="rect">
            <a:avLst/>
          </a:prstGeom>
          <a:noFill/>
        </p:spPr>
        <p:txBody>
          <a:bodyPr wrap="square" rtlCol="0">
            <a:spAutoFit/>
          </a:bodyPr>
          <a:lstStyle/>
          <a:p>
            <a:pPr lvl="0" algn="ctr"/>
            <a:r>
              <a:rPr lang="en-IN" altLang="en-US" sz="900" dirty="0">
                <a:solidFill>
                  <a:schemeClr val="tx1">
                    <a:lumMod val="75000"/>
                    <a:lumOff val="25000"/>
                  </a:schemeClr>
                </a:solidFill>
                <a:sym typeface="+mn-ea"/>
              </a:rPr>
              <a:t> MAA ENT HOSPITAL</a:t>
            </a:r>
          </a:p>
        </p:txBody>
      </p:sp>
      <p:pic>
        <p:nvPicPr>
          <p:cNvPr id="42" name="Content Placeholder 2">
            <a:extLst>
              <a:ext uri="{FF2B5EF4-FFF2-40B4-BE49-F238E27FC236}">
                <a16:creationId xmlns:a16="http://schemas.microsoft.com/office/drawing/2014/main" id="{3237D162-260E-1FE0-E471-41AED0545F39}"/>
              </a:ext>
            </a:extLst>
          </p:cNvPr>
          <p:cNvPicPr>
            <a:picLocks noChangeAspect="1"/>
          </p:cNvPicPr>
          <p:nvPr/>
        </p:nvPicPr>
        <p:blipFill>
          <a:blip r:embed="rId9" cstate="print"/>
          <a:srcRect l="5883" t="3932" r="7728" b="8974"/>
          <a:stretch>
            <a:fillRect/>
          </a:stretch>
        </p:blipFill>
        <p:spPr>
          <a:xfrm>
            <a:off x="931964" y="5126668"/>
            <a:ext cx="1182657" cy="771726"/>
          </a:xfrm>
          <a:prstGeom prst="rect">
            <a:avLst/>
          </a:prstGeom>
        </p:spPr>
      </p:pic>
      <p:pic>
        <p:nvPicPr>
          <p:cNvPr id="43" name="Picture 2" descr="Image result for APOLLO HOSPITALS logo">
            <a:extLst>
              <a:ext uri="{FF2B5EF4-FFF2-40B4-BE49-F238E27FC236}">
                <a16:creationId xmlns:a16="http://schemas.microsoft.com/office/drawing/2014/main" id="{00930BF8-FFED-8CC9-D733-C72E33D8684C}"/>
              </a:ext>
            </a:extLst>
          </p:cNvPr>
          <p:cNvPicPr>
            <a:picLocks noChangeAspect="1" noChangeArrowheads="1"/>
          </p:cNvPicPr>
          <p:nvPr/>
        </p:nvPicPr>
        <p:blipFill>
          <a:blip r:embed="rId10"/>
          <a:srcRect/>
          <a:stretch>
            <a:fillRect/>
          </a:stretch>
        </p:blipFill>
        <p:spPr bwMode="auto">
          <a:xfrm>
            <a:off x="3705515" y="3710053"/>
            <a:ext cx="683250" cy="729836"/>
          </a:xfrm>
          <a:prstGeom prst="rect">
            <a:avLst/>
          </a:prstGeom>
          <a:noFill/>
        </p:spPr>
      </p:pic>
      <p:pic>
        <p:nvPicPr>
          <p:cNvPr id="50" name="Picture 49" descr="download">
            <a:extLst>
              <a:ext uri="{FF2B5EF4-FFF2-40B4-BE49-F238E27FC236}">
                <a16:creationId xmlns:a16="http://schemas.microsoft.com/office/drawing/2014/main" id="{105C5021-A6E3-276C-A457-F3B31499B544}"/>
              </a:ext>
            </a:extLst>
          </p:cNvPr>
          <p:cNvPicPr>
            <a:picLocks noChangeAspect="1"/>
          </p:cNvPicPr>
          <p:nvPr/>
        </p:nvPicPr>
        <p:blipFill>
          <a:blip r:embed="rId11" cstate="print"/>
          <a:stretch>
            <a:fillRect/>
          </a:stretch>
        </p:blipFill>
        <p:spPr>
          <a:xfrm>
            <a:off x="8972742" y="2438343"/>
            <a:ext cx="850591" cy="345628"/>
          </a:xfrm>
          <a:prstGeom prst="rect">
            <a:avLst/>
          </a:prstGeom>
        </p:spPr>
      </p:pic>
      <p:pic>
        <p:nvPicPr>
          <p:cNvPr id="53" name="Picture 9" descr="C:\Users\Ekta.Thakkar\Desktop\download (2).png">
            <a:extLst>
              <a:ext uri="{FF2B5EF4-FFF2-40B4-BE49-F238E27FC236}">
                <a16:creationId xmlns:a16="http://schemas.microsoft.com/office/drawing/2014/main" id="{0405AAEC-2EEC-0DCC-59CA-74A6FEDA4DF1}"/>
              </a:ext>
            </a:extLst>
          </p:cNvPr>
          <p:cNvPicPr>
            <a:picLocks noChangeAspect="1" noChangeArrowheads="1"/>
          </p:cNvPicPr>
          <p:nvPr/>
        </p:nvPicPr>
        <p:blipFill>
          <a:blip r:embed="rId12"/>
          <a:srcRect/>
          <a:stretch>
            <a:fillRect/>
          </a:stretch>
        </p:blipFill>
        <p:spPr bwMode="auto">
          <a:xfrm>
            <a:off x="10356440" y="2503276"/>
            <a:ext cx="978395" cy="338084"/>
          </a:xfrm>
          <a:prstGeom prst="rect">
            <a:avLst/>
          </a:prstGeom>
          <a:noFill/>
        </p:spPr>
      </p:pic>
      <p:pic>
        <p:nvPicPr>
          <p:cNvPr id="54" name="Picture 13" descr="Image result for lodha logo">
            <a:extLst>
              <a:ext uri="{FF2B5EF4-FFF2-40B4-BE49-F238E27FC236}">
                <a16:creationId xmlns:a16="http://schemas.microsoft.com/office/drawing/2014/main" id="{99D2DFE6-2014-203F-5D3F-AA0D0E064CD1}"/>
              </a:ext>
            </a:extLst>
          </p:cNvPr>
          <p:cNvPicPr>
            <a:picLocks noChangeAspect="1" noChangeArrowheads="1"/>
          </p:cNvPicPr>
          <p:nvPr/>
        </p:nvPicPr>
        <p:blipFill>
          <a:blip r:embed="rId13"/>
          <a:srcRect/>
          <a:stretch>
            <a:fillRect/>
          </a:stretch>
        </p:blipFill>
        <p:spPr bwMode="auto">
          <a:xfrm>
            <a:off x="7412652" y="2593622"/>
            <a:ext cx="918679" cy="215608"/>
          </a:xfrm>
          <a:prstGeom prst="rect">
            <a:avLst/>
          </a:prstGeom>
          <a:noFill/>
        </p:spPr>
      </p:pic>
      <p:pic>
        <p:nvPicPr>
          <p:cNvPr id="60" name="Content Placeholder 3">
            <a:extLst>
              <a:ext uri="{FF2B5EF4-FFF2-40B4-BE49-F238E27FC236}">
                <a16:creationId xmlns:a16="http://schemas.microsoft.com/office/drawing/2014/main" id="{099E8E3C-6D08-0146-A6A9-9187F3488615}"/>
              </a:ext>
            </a:extLst>
          </p:cNvPr>
          <p:cNvPicPr>
            <a:picLocks noChangeAspect="1"/>
          </p:cNvPicPr>
          <p:nvPr/>
        </p:nvPicPr>
        <p:blipFill>
          <a:blip r:embed="rId14" cstate="print">
            <a:clrChange>
              <a:clrFrom>
                <a:srgbClr val="FFFFFF"/>
              </a:clrFrom>
              <a:clrTo>
                <a:srgbClr val="FFFFFF">
                  <a:alpha val="0"/>
                </a:srgbClr>
              </a:clrTo>
            </a:clrChange>
          </a:blip>
          <a:srcRect l="3334" t="2757" r="2848" b="7134"/>
          <a:stretch>
            <a:fillRect/>
          </a:stretch>
        </p:blipFill>
        <p:spPr>
          <a:xfrm>
            <a:off x="8937536" y="3760609"/>
            <a:ext cx="902231" cy="414837"/>
          </a:xfrm>
          <a:prstGeom prst="rect">
            <a:avLst/>
          </a:prstGeom>
        </p:spPr>
      </p:pic>
      <p:pic>
        <p:nvPicPr>
          <p:cNvPr id="61" name="Picture 60" descr="download">
            <a:extLst>
              <a:ext uri="{FF2B5EF4-FFF2-40B4-BE49-F238E27FC236}">
                <a16:creationId xmlns:a16="http://schemas.microsoft.com/office/drawing/2014/main" id="{0766C739-2DBB-39DF-4929-BBCBBF9F943B}"/>
              </a:ext>
            </a:extLst>
          </p:cNvPr>
          <p:cNvPicPr>
            <a:picLocks noChangeAspect="1"/>
          </p:cNvPicPr>
          <p:nvPr/>
        </p:nvPicPr>
        <p:blipFill>
          <a:blip r:embed="rId15" cstate="print"/>
          <a:srcRect l="2933" t="30074" r="38400" b="28148"/>
          <a:stretch>
            <a:fillRect/>
          </a:stretch>
        </p:blipFill>
        <p:spPr>
          <a:xfrm>
            <a:off x="10371712" y="3754021"/>
            <a:ext cx="898959" cy="640168"/>
          </a:xfrm>
          <a:prstGeom prst="rect">
            <a:avLst/>
          </a:prstGeom>
        </p:spPr>
      </p:pic>
      <p:pic>
        <p:nvPicPr>
          <p:cNvPr id="62" name="Picture 61" descr="logo">
            <a:extLst>
              <a:ext uri="{FF2B5EF4-FFF2-40B4-BE49-F238E27FC236}">
                <a16:creationId xmlns:a16="http://schemas.microsoft.com/office/drawing/2014/main" id="{7DC83665-D5BB-4F9E-5749-1C08FF13541E}"/>
              </a:ext>
            </a:extLst>
          </p:cNvPr>
          <p:cNvPicPr>
            <a:picLocks noChangeAspect="1"/>
          </p:cNvPicPr>
          <p:nvPr/>
        </p:nvPicPr>
        <p:blipFill>
          <a:blip r:embed="rId16" cstate="print"/>
          <a:stretch>
            <a:fillRect/>
          </a:stretch>
        </p:blipFill>
        <p:spPr>
          <a:xfrm>
            <a:off x="6934685" y="5239494"/>
            <a:ext cx="894202" cy="403729"/>
          </a:xfrm>
          <a:prstGeom prst="rect">
            <a:avLst/>
          </a:prstGeom>
        </p:spPr>
      </p:pic>
      <p:pic>
        <p:nvPicPr>
          <p:cNvPr id="63" name="Content Placeholder 84" descr="download (7)">
            <a:extLst>
              <a:ext uri="{FF2B5EF4-FFF2-40B4-BE49-F238E27FC236}">
                <a16:creationId xmlns:a16="http://schemas.microsoft.com/office/drawing/2014/main" id="{1264C45B-EE6C-3957-4F53-63190E39A38F}"/>
              </a:ext>
            </a:extLst>
          </p:cNvPr>
          <p:cNvPicPr>
            <a:picLocks noChangeAspect="1"/>
          </p:cNvPicPr>
          <p:nvPr/>
        </p:nvPicPr>
        <p:blipFill>
          <a:blip r:embed="rId17" cstate="print"/>
          <a:stretch>
            <a:fillRect/>
          </a:stretch>
        </p:blipFill>
        <p:spPr>
          <a:xfrm>
            <a:off x="7450317" y="3663119"/>
            <a:ext cx="808918" cy="808918"/>
          </a:xfrm>
          <a:prstGeom prst="rect">
            <a:avLst/>
          </a:prstGeom>
        </p:spPr>
      </p:pic>
      <p:pic>
        <p:nvPicPr>
          <p:cNvPr id="64" name="Content Placeholder 1">
            <a:extLst>
              <a:ext uri="{FF2B5EF4-FFF2-40B4-BE49-F238E27FC236}">
                <a16:creationId xmlns:a16="http://schemas.microsoft.com/office/drawing/2014/main" id="{432C5B66-66F3-CA01-557A-FFCB2617F66F}"/>
              </a:ext>
            </a:extLst>
          </p:cNvPr>
          <p:cNvPicPr>
            <a:picLocks noChangeAspect="1"/>
          </p:cNvPicPr>
          <p:nvPr/>
        </p:nvPicPr>
        <p:blipFill>
          <a:blip r:embed="rId18" cstate="print"/>
          <a:stretch>
            <a:fillRect/>
          </a:stretch>
        </p:blipFill>
        <p:spPr>
          <a:xfrm>
            <a:off x="10511215" y="5040704"/>
            <a:ext cx="583164" cy="579556"/>
          </a:xfrm>
          <a:prstGeom prst="rect">
            <a:avLst/>
          </a:prstGeom>
        </p:spPr>
      </p:pic>
      <p:sp>
        <p:nvSpPr>
          <p:cNvPr id="70" name="Text Box 87">
            <a:extLst>
              <a:ext uri="{FF2B5EF4-FFF2-40B4-BE49-F238E27FC236}">
                <a16:creationId xmlns:a16="http://schemas.microsoft.com/office/drawing/2014/main" id="{E74F1A99-3633-A90E-8383-097F493CE35E}"/>
              </a:ext>
            </a:extLst>
          </p:cNvPr>
          <p:cNvSpPr txBox="1"/>
          <p:nvPr/>
        </p:nvSpPr>
        <p:spPr>
          <a:xfrm>
            <a:off x="10371712" y="4297872"/>
            <a:ext cx="925987" cy="230832"/>
          </a:xfrm>
          <a:prstGeom prst="rect">
            <a:avLst/>
          </a:prstGeom>
          <a:noFill/>
        </p:spPr>
        <p:txBody>
          <a:bodyPr wrap="square" rtlCol="0" anchor="ctr">
            <a:spAutoFit/>
          </a:bodyPr>
          <a:lstStyle/>
          <a:p>
            <a:pPr lvl="0" algn="ctr"/>
            <a:r>
              <a:rPr lang="en-IN" altLang="en-US" sz="900" dirty="0">
                <a:solidFill>
                  <a:schemeClr val="tx1">
                    <a:lumMod val="75000"/>
                    <a:lumOff val="25000"/>
                  </a:schemeClr>
                </a:solidFill>
                <a:sym typeface="+mn-ea"/>
              </a:rPr>
              <a:t>Acropolis, Pune</a:t>
            </a:r>
          </a:p>
        </p:txBody>
      </p:sp>
      <p:sp>
        <p:nvSpPr>
          <p:cNvPr id="75" name="Oval 74">
            <a:extLst>
              <a:ext uri="{FF2B5EF4-FFF2-40B4-BE49-F238E27FC236}">
                <a16:creationId xmlns:a16="http://schemas.microsoft.com/office/drawing/2014/main" id="{280CAE87-FFDE-EBB1-A742-DEBD3D961248}"/>
              </a:ext>
            </a:extLst>
          </p:cNvPr>
          <p:cNvSpPr/>
          <p:nvPr/>
        </p:nvSpPr>
        <p:spPr>
          <a:xfrm>
            <a:off x="8818533" y="4888755"/>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6" name="Picture 75" descr="131a5b56Untitled-1">
            <a:extLst>
              <a:ext uri="{FF2B5EF4-FFF2-40B4-BE49-F238E27FC236}">
                <a16:creationId xmlns:a16="http://schemas.microsoft.com/office/drawing/2014/main" id="{F4BE126B-B745-0349-2166-35C839E55D5F}"/>
              </a:ext>
            </a:extLst>
          </p:cNvPr>
          <p:cNvPicPr>
            <a:picLocks noChangeAspect="1"/>
          </p:cNvPicPr>
          <p:nvPr/>
        </p:nvPicPr>
        <p:blipFill>
          <a:blip r:embed="rId19" cstate="print">
            <a:clrChange>
              <a:clrFrom>
                <a:srgbClr val="FFFFFF"/>
              </a:clrFrom>
              <a:clrTo>
                <a:srgbClr val="FFFFFF">
                  <a:alpha val="0"/>
                </a:srgbClr>
              </a:clrTo>
            </a:clrChange>
          </a:blip>
          <a:stretch>
            <a:fillRect/>
          </a:stretch>
        </p:blipFill>
        <p:spPr>
          <a:xfrm>
            <a:off x="9149115" y="4938611"/>
            <a:ext cx="579536" cy="804482"/>
          </a:xfrm>
          <a:prstGeom prst="rect">
            <a:avLst/>
          </a:prstGeom>
          <a:ln>
            <a:noFill/>
          </a:ln>
        </p:spPr>
      </p:pic>
      <p:sp>
        <p:nvSpPr>
          <p:cNvPr id="77" name="Text Box 90">
            <a:extLst>
              <a:ext uri="{FF2B5EF4-FFF2-40B4-BE49-F238E27FC236}">
                <a16:creationId xmlns:a16="http://schemas.microsoft.com/office/drawing/2014/main" id="{88908B18-6519-9A4B-41B0-7393EACECED7}"/>
              </a:ext>
            </a:extLst>
          </p:cNvPr>
          <p:cNvSpPr txBox="1"/>
          <p:nvPr/>
        </p:nvSpPr>
        <p:spPr>
          <a:xfrm>
            <a:off x="8879775" y="5686272"/>
            <a:ext cx="1148181" cy="369332"/>
          </a:xfrm>
          <a:prstGeom prst="rect">
            <a:avLst/>
          </a:prstGeom>
          <a:noFill/>
        </p:spPr>
        <p:txBody>
          <a:bodyPr wrap="square" rtlCol="0" anchor="ctr">
            <a:spAutoFit/>
          </a:bodyPr>
          <a:lstStyle/>
          <a:p>
            <a:pPr lvl="0" algn="ctr"/>
            <a:r>
              <a:rPr lang="en-IN" altLang="en-US" sz="900" dirty="0">
                <a:solidFill>
                  <a:schemeClr val="tx1">
                    <a:lumMod val="75000"/>
                    <a:lumOff val="25000"/>
                  </a:schemeClr>
                </a:solidFill>
                <a:sym typeface="+mn-ea"/>
              </a:rPr>
              <a:t>DELTA GARDEN</a:t>
            </a:r>
            <a:r>
              <a:rPr lang="en-US" altLang="en-IN" sz="900" dirty="0">
                <a:solidFill>
                  <a:schemeClr val="tx1">
                    <a:lumMod val="75000"/>
                    <a:lumOff val="25000"/>
                  </a:schemeClr>
                </a:solidFill>
                <a:sym typeface="+mn-ea"/>
              </a:rPr>
              <a:t>,</a:t>
            </a:r>
            <a:r>
              <a:rPr lang="en-IN" altLang="en-US" sz="900" dirty="0">
                <a:solidFill>
                  <a:schemeClr val="tx1">
                    <a:lumMod val="75000"/>
                    <a:lumOff val="25000"/>
                  </a:schemeClr>
                </a:solidFill>
                <a:sym typeface="+mn-ea"/>
              </a:rPr>
              <a:t> MUMBAI</a:t>
            </a:r>
          </a:p>
        </p:txBody>
      </p:sp>
      <p:pic>
        <p:nvPicPr>
          <p:cNvPr id="2" name="Picture 1" descr="Logo&#10;&#10;Description automatically generated">
            <a:extLst>
              <a:ext uri="{FF2B5EF4-FFF2-40B4-BE49-F238E27FC236}">
                <a16:creationId xmlns:a16="http://schemas.microsoft.com/office/drawing/2014/main" id="{2666A338-CEB6-2AE4-C32D-65C7195C828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8" name="Rectangle 7">
            <a:extLst>
              <a:ext uri="{FF2B5EF4-FFF2-40B4-BE49-F238E27FC236}">
                <a16:creationId xmlns:a16="http://schemas.microsoft.com/office/drawing/2014/main" id="{724AC0CE-0B85-5450-4C83-C98D7AD10A9B}"/>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58229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phic 90">
            <a:extLst>
              <a:ext uri="{FF2B5EF4-FFF2-40B4-BE49-F238E27FC236}">
                <a16:creationId xmlns:a16="http://schemas.microsoft.com/office/drawing/2014/main" id="{115E9270-059F-E19F-BF91-3BE50DF2A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flipV="1">
            <a:off x="3957233" y="2590075"/>
            <a:ext cx="5314932" cy="1653853"/>
          </a:xfrm>
          <a:prstGeom prst="rect">
            <a:avLst/>
          </a:prstGeom>
        </p:spPr>
      </p:pic>
      <p:sp>
        <p:nvSpPr>
          <p:cNvPr id="29" name="Oval 28">
            <a:extLst>
              <a:ext uri="{FF2B5EF4-FFF2-40B4-BE49-F238E27FC236}">
                <a16:creationId xmlns:a16="http://schemas.microsoft.com/office/drawing/2014/main" id="{FA77B629-A1AF-8C70-0820-9D454B9AA90C}"/>
              </a:ext>
            </a:extLst>
          </p:cNvPr>
          <p:cNvSpPr/>
          <p:nvPr/>
        </p:nvSpPr>
        <p:spPr>
          <a:xfrm>
            <a:off x="8553858" y="3798004"/>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Oval 27">
            <a:extLst>
              <a:ext uri="{FF2B5EF4-FFF2-40B4-BE49-F238E27FC236}">
                <a16:creationId xmlns:a16="http://schemas.microsoft.com/office/drawing/2014/main" id="{42D1373F-7E71-9C54-5054-3AD2A7110316}"/>
              </a:ext>
            </a:extLst>
          </p:cNvPr>
          <p:cNvSpPr/>
          <p:nvPr/>
        </p:nvSpPr>
        <p:spPr>
          <a:xfrm>
            <a:off x="9987306" y="3798004"/>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a:extLst>
              <a:ext uri="{FF2B5EF4-FFF2-40B4-BE49-F238E27FC236}">
                <a16:creationId xmlns:a16="http://schemas.microsoft.com/office/drawing/2014/main" id="{A95B54EC-A9D5-3140-BD87-026F1B812B55}"/>
              </a:ext>
            </a:extLst>
          </p:cNvPr>
          <p:cNvSpPr/>
          <p:nvPr/>
        </p:nvSpPr>
        <p:spPr>
          <a:xfrm>
            <a:off x="9996847" y="2371865"/>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Oval 26">
            <a:extLst>
              <a:ext uri="{FF2B5EF4-FFF2-40B4-BE49-F238E27FC236}">
                <a16:creationId xmlns:a16="http://schemas.microsoft.com/office/drawing/2014/main" id="{4B82B451-2DA0-8594-A003-B81C1C423B2B}"/>
              </a:ext>
            </a:extLst>
          </p:cNvPr>
          <p:cNvSpPr/>
          <p:nvPr/>
        </p:nvSpPr>
        <p:spPr>
          <a:xfrm>
            <a:off x="8553858" y="2371865"/>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Flowchart: Terminator 24">
            <a:extLst>
              <a:ext uri="{FF2B5EF4-FFF2-40B4-BE49-F238E27FC236}">
                <a16:creationId xmlns:a16="http://schemas.microsoft.com/office/drawing/2014/main" id="{2702E8EB-EE8F-F572-5D5F-A48B375207A1}"/>
              </a:ext>
            </a:extLst>
          </p:cNvPr>
          <p:cNvSpPr/>
          <p:nvPr/>
        </p:nvSpPr>
        <p:spPr>
          <a:xfrm>
            <a:off x="586060" y="3909568"/>
            <a:ext cx="2781399" cy="907094"/>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a:extLst>
              <a:ext uri="{FF2B5EF4-FFF2-40B4-BE49-F238E27FC236}">
                <a16:creationId xmlns:a16="http://schemas.microsoft.com/office/drawing/2014/main" id="{F9ED6A17-939E-A34E-0DB0-2570535A6813}"/>
              </a:ext>
            </a:extLst>
          </p:cNvPr>
          <p:cNvSpPr/>
          <p:nvPr/>
        </p:nvSpPr>
        <p:spPr>
          <a:xfrm>
            <a:off x="3513995" y="3718615"/>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Oval 15">
            <a:extLst>
              <a:ext uri="{FF2B5EF4-FFF2-40B4-BE49-F238E27FC236}">
                <a16:creationId xmlns:a16="http://schemas.microsoft.com/office/drawing/2014/main" id="{55DE6185-7695-E319-6CB2-522B4B728B93}"/>
              </a:ext>
            </a:extLst>
          </p:cNvPr>
          <p:cNvSpPr/>
          <p:nvPr/>
        </p:nvSpPr>
        <p:spPr>
          <a:xfrm>
            <a:off x="3479911" y="2318449"/>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Oval 13">
            <a:extLst>
              <a:ext uri="{FF2B5EF4-FFF2-40B4-BE49-F238E27FC236}">
                <a16:creationId xmlns:a16="http://schemas.microsoft.com/office/drawing/2014/main" id="{1FCD157F-F06E-BE98-B003-F272A529AC62}"/>
              </a:ext>
            </a:extLst>
          </p:cNvPr>
          <p:cNvSpPr/>
          <p:nvPr/>
        </p:nvSpPr>
        <p:spPr>
          <a:xfrm>
            <a:off x="2120688" y="2318449"/>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20C5780F-531C-3AA5-281D-1B7087B19828}"/>
              </a:ext>
            </a:extLst>
          </p:cNvPr>
          <p:cNvSpPr/>
          <p:nvPr/>
        </p:nvSpPr>
        <p:spPr>
          <a:xfrm>
            <a:off x="645116" y="2318449"/>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AB7EC43B-A9DD-A3E1-3CA9-857E31BB5321}"/>
              </a:ext>
            </a:extLst>
          </p:cNvPr>
          <p:cNvSpPr txBox="1"/>
          <p:nvPr/>
        </p:nvSpPr>
        <p:spPr>
          <a:xfrm>
            <a:off x="1293726" y="1353912"/>
            <a:ext cx="2584618" cy="523220"/>
          </a:xfrm>
          <a:prstGeom prst="rect">
            <a:avLst/>
          </a:prstGeom>
          <a:noFill/>
        </p:spPr>
        <p:txBody>
          <a:bodyPr wrap="square" anchor="ctr">
            <a:spAutoFit/>
          </a:bodyPr>
          <a:lstStyle/>
          <a:p>
            <a:pPr lvl="0" algn="ctr"/>
            <a:r>
              <a:rPr lang="en-IN" altLang="en-US" sz="2800" b="1" dirty="0">
                <a:latin typeface="Eurostile LT Std Bold" panose="020B0804020202050204" pitchFamily="34" charset="0"/>
                <a:sym typeface="+mn-ea"/>
              </a:rPr>
              <a:t>Infrastructure</a:t>
            </a:r>
          </a:p>
        </p:txBody>
      </p:sp>
      <p:sp>
        <p:nvSpPr>
          <p:cNvPr id="4" name="TextBox 3">
            <a:extLst>
              <a:ext uri="{FF2B5EF4-FFF2-40B4-BE49-F238E27FC236}">
                <a16:creationId xmlns:a16="http://schemas.microsoft.com/office/drawing/2014/main" id="{68A2A63A-9083-F2ED-0430-0C103CBC6448}"/>
              </a:ext>
            </a:extLst>
          </p:cNvPr>
          <p:cNvSpPr txBox="1"/>
          <p:nvPr/>
        </p:nvSpPr>
        <p:spPr>
          <a:xfrm>
            <a:off x="9006362" y="1440482"/>
            <a:ext cx="2088016" cy="523220"/>
          </a:xfrm>
          <a:prstGeom prst="rect">
            <a:avLst/>
          </a:prstGeom>
          <a:noFill/>
        </p:spPr>
        <p:txBody>
          <a:bodyPr wrap="square" anchor="ctr">
            <a:spAutoFit/>
          </a:bodyPr>
          <a:lstStyle>
            <a:defPPr>
              <a:defRPr lang="en-US"/>
            </a:defPPr>
            <a:lvl1pPr lvl="0" algn="ctr">
              <a:defRPr sz="2800" b="1">
                <a:latin typeface="Eurostile LT Std Bold" panose="020B0804020202050204" pitchFamily="34" charset="0"/>
              </a:defRPr>
            </a:lvl1pPr>
          </a:lstStyle>
          <a:p>
            <a:r>
              <a:rPr lang="en-IN" altLang="en-US" sz="2800" b="1" dirty="0">
                <a:solidFill>
                  <a:schemeClr val="tx1"/>
                </a:solidFill>
                <a:sym typeface="+mn-ea"/>
              </a:rPr>
              <a:t>Data </a:t>
            </a:r>
            <a:r>
              <a:rPr lang="en-IN" altLang="en-US" sz="2800" b="1" dirty="0" err="1">
                <a:solidFill>
                  <a:schemeClr val="tx1"/>
                </a:solidFill>
                <a:sym typeface="+mn-ea"/>
              </a:rPr>
              <a:t>Center</a:t>
            </a:r>
            <a:endParaRPr lang="en-IN" altLang="en-US" sz="2800" b="1" dirty="0">
              <a:solidFill>
                <a:schemeClr val="tx1"/>
              </a:solidFill>
              <a:sym typeface="+mn-ea"/>
            </a:endParaRPr>
          </a:p>
        </p:txBody>
      </p:sp>
      <p:sp>
        <p:nvSpPr>
          <p:cNvPr id="51" name="Text Box 53">
            <a:extLst>
              <a:ext uri="{FF2B5EF4-FFF2-40B4-BE49-F238E27FC236}">
                <a16:creationId xmlns:a16="http://schemas.microsoft.com/office/drawing/2014/main" id="{79E7A527-522C-A94E-FC0E-CD4A0B473A8D}"/>
              </a:ext>
            </a:extLst>
          </p:cNvPr>
          <p:cNvSpPr txBox="1"/>
          <p:nvPr/>
        </p:nvSpPr>
        <p:spPr>
          <a:xfrm>
            <a:off x="1998772" y="5519757"/>
            <a:ext cx="1121975" cy="369332"/>
          </a:xfrm>
          <a:prstGeom prst="rect">
            <a:avLst/>
          </a:prstGeom>
          <a:noFill/>
        </p:spPr>
        <p:txBody>
          <a:bodyPr wrap="square" rtlCol="0">
            <a:spAutoFit/>
          </a:bodyPr>
          <a:lstStyle/>
          <a:p>
            <a:pPr lvl="0" algn="ctr"/>
            <a:r>
              <a:rPr lang="en-US" sz="900" dirty="0">
                <a:solidFill>
                  <a:schemeClr val="tx1">
                    <a:lumMod val="75000"/>
                    <a:lumOff val="25000"/>
                  </a:schemeClr>
                </a:solidFill>
                <a:latin typeface="Aganè S" pitchFamily="2" charset="0"/>
                <a:sym typeface="+mn-ea"/>
              </a:rPr>
              <a:t>Christ University, Bangalore</a:t>
            </a:r>
          </a:p>
        </p:txBody>
      </p:sp>
      <p:sp>
        <p:nvSpPr>
          <p:cNvPr id="12" name="Title 1">
            <a:extLst>
              <a:ext uri="{FF2B5EF4-FFF2-40B4-BE49-F238E27FC236}">
                <a16:creationId xmlns:a16="http://schemas.microsoft.com/office/drawing/2014/main" id="{8887B048-19F7-C2E4-5E5A-9CADAD2AFDE4}"/>
              </a:ext>
            </a:extLst>
          </p:cNvPr>
          <p:cNvSpPr txBox="1">
            <a:spLocks/>
          </p:cNvSpPr>
          <p:nvPr/>
        </p:nvSpPr>
        <p:spPr>
          <a:xfrm>
            <a:off x="749287" y="668875"/>
            <a:ext cx="6745455" cy="4713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pPr>
            <a:r>
              <a:rPr lang="en-IN" altLang="en-IN" sz="3200" b="1" dirty="0">
                <a:solidFill>
                  <a:srgbClr val="C00000"/>
                </a:solidFill>
                <a:latin typeface="Eurostile LT Std Bold" panose="020B0804020202050204" pitchFamily="34" charset="0"/>
                <a:sym typeface="Calibri" panose="020F0502020204030204" pitchFamily="34" charset="0"/>
              </a:rPr>
              <a:t>CUSTOMERS - VERTICAL WISE</a:t>
            </a:r>
            <a:endParaRPr lang="en-US" altLang="en-IN" sz="3200" b="1" dirty="0">
              <a:solidFill>
                <a:schemeClr val="tx1">
                  <a:lumMod val="75000"/>
                  <a:lumOff val="25000"/>
                </a:schemeClr>
              </a:solidFill>
              <a:latin typeface="Eurostile LT Std Bold" panose="020B0804020202050204" pitchFamily="34" charset="0"/>
              <a:sym typeface="Calibri" panose="020F0502020204030204" pitchFamily="34" charset="0"/>
            </a:endParaRPr>
          </a:p>
        </p:txBody>
      </p:sp>
      <p:cxnSp>
        <p:nvCxnSpPr>
          <p:cNvPr id="39" name="Connector: Elbow 38">
            <a:extLst>
              <a:ext uri="{FF2B5EF4-FFF2-40B4-BE49-F238E27FC236}">
                <a16:creationId xmlns:a16="http://schemas.microsoft.com/office/drawing/2014/main" id="{C44D776B-5C27-C3C6-7846-138078996910}"/>
              </a:ext>
            </a:extLst>
          </p:cNvPr>
          <p:cNvCxnSpPr>
            <a:cxnSpLocks/>
            <a:stCxn id="3" idx="1"/>
            <a:endCxn id="12" idx="1"/>
          </p:cNvCxnSpPr>
          <p:nvPr/>
        </p:nvCxnSpPr>
        <p:spPr>
          <a:xfrm rot="10800000">
            <a:off x="749288" y="904544"/>
            <a:ext cx="544439" cy="710979"/>
          </a:xfrm>
          <a:prstGeom prst="bentConnector3">
            <a:avLst>
              <a:gd name="adj1" fmla="val 141988"/>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B2B280BA-62F7-F1DF-E3D5-A250A1DD3F47}"/>
              </a:ext>
            </a:extLst>
          </p:cNvPr>
          <p:cNvCxnSpPr>
            <a:cxnSpLocks/>
            <a:endCxn id="4" idx="3"/>
          </p:cNvCxnSpPr>
          <p:nvPr/>
        </p:nvCxnSpPr>
        <p:spPr>
          <a:xfrm>
            <a:off x="7418753" y="939136"/>
            <a:ext cx="3675625" cy="762956"/>
          </a:xfrm>
          <a:prstGeom prst="bentConnector3">
            <a:avLst>
              <a:gd name="adj1" fmla="val 106219"/>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76FA8AAF-AB87-9F8F-1DE8-B0FF0743D1F8}"/>
              </a:ext>
            </a:extLst>
          </p:cNvPr>
          <p:cNvSpPr/>
          <p:nvPr/>
        </p:nvSpPr>
        <p:spPr>
          <a:xfrm>
            <a:off x="3513995" y="3718012"/>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13B6F87A-B892-06D2-0FA0-3CAA29ACBF32}"/>
              </a:ext>
            </a:extLst>
          </p:cNvPr>
          <p:cNvSpPr/>
          <p:nvPr/>
        </p:nvSpPr>
        <p:spPr>
          <a:xfrm>
            <a:off x="2120688" y="2317846"/>
            <a:ext cx="1182865" cy="1182865"/>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a:extLst>
              <a:ext uri="{FF2B5EF4-FFF2-40B4-BE49-F238E27FC236}">
                <a16:creationId xmlns:a16="http://schemas.microsoft.com/office/drawing/2014/main" id="{3EA0EB77-93E9-BEB2-AE16-C484783E7A94}"/>
              </a:ext>
            </a:extLst>
          </p:cNvPr>
          <p:cNvPicPr>
            <a:picLocks noChangeAspect="1"/>
          </p:cNvPicPr>
          <p:nvPr/>
        </p:nvPicPr>
        <p:blipFill>
          <a:blip r:embed="rId4" cstate="print">
            <a:clrChange>
              <a:clrFrom>
                <a:srgbClr val="FFFFFF"/>
              </a:clrFrom>
              <a:clrTo>
                <a:srgbClr val="FFFFFF">
                  <a:alpha val="0"/>
                </a:srgbClr>
              </a:clrTo>
            </a:clrChange>
          </a:blip>
          <a:srcRect t="31333" b="28867"/>
          <a:stretch>
            <a:fillRect/>
          </a:stretch>
        </p:blipFill>
        <p:spPr>
          <a:xfrm>
            <a:off x="605074" y="2547400"/>
            <a:ext cx="1192157" cy="444623"/>
          </a:xfrm>
          <a:prstGeom prst="rect">
            <a:avLst/>
          </a:prstGeom>
          <a:noFill/>
        </p:spPr>
      </p:pic>
      <p:sp>
        <p:nvSpPr>
          <p:cNvPr id="5" name="Text Box 19">
            <a:extLst>
              <a:ext uri="{FF2B5EF4-FFF2-40B4-BE49-F238E27FC236}">
                <a16:creationId xmlns:a16="http://schemas.microsoft.com/office/drawing/2014/main" id="{DB1C2AD2-A6AA-4844-B42C-E55CD7EBC3B1}"/>
              </a:ext>
            </a:extLst>
          </p:cNvPr>
          <p:cNvSpPr txBox="1"/>
          <p:nvPr/>
        </p:nvSpPr>
        <p:spPr>
          <a:xfrm>
            <a:off x="484915" y="2924947"/>
            <a:ext cx="1511521" cy="242246"/>
          </a:xfrm>
          <a:prstGeom prst="rect">
            <a:avLst/>
          </a:prstGeom>
          <a:noFill/>
        </p:spPr>
        <p:txBody>
          <a:bodyPr wrap="square">
            <a:spAutoFit/>
          </a:bodyPr>
          <a:lstStyle>
            <a:defPPr>
              <a:defRPr lang="en-US"/>
            </a:defPPr>
            <a:lvl1pPr algn="ctr">
              <a:lnSpc>
                <a:spcPct val="115000"/>
              </a:lnSpc>
              <a:spcAft>
                <a:spcPts val="1000"/>
              </a:spcAft>
              <a:defRPr sz="800">
                <a:solidFill>
                  <a:srgbClr val="202124"/>
                </a:solidFill>
                <a:effectLst/>
                <a:latin typeface="Aganè S" pitchFamily="2" charset="0"/>
                <a:ea typeface="Calibri" panose="020F0502020204030204" pitchFamily="34" charset="0"/>
                <a:cs typeface="Times New Roman" panose="02020603050405020304" pitchFamily="18" charset="0"/>
              </a:defRPr>
            </a:lvl1pPr>
          </a:lstStyle>
          <a:p>
            <a:r>
              <a:rPr lang="en-US" sz="900" dirty="0">
                <a:sym typeface="+mn-ea"/>
              </a:rPr>
              <a:t>Ahmedabad Metro</a:t>
            </a:r>
          </a:p>
        </p:txBody>
      </p:sp>
      <p:pic>
        <p:nvPicPr>
          <p:cNvPr id="6" name="Picture 5" descr="200px-Mumbai_Metro_Line_1_logo">
            <a:extLst>
              <a:ext uri="{FF2B5EF4-FFF2-40B4-BE49-F238E27FC236}">
                <a16:creationId xmlns:a16="http://schemas.microsoft.com/office/drawing/2014/main" id="{48CD1058-CA8A-26E1-A54E-800EC8750C08}"/>
              </a:ext>
            </a:extLst>
          </p:cNvPr>
          <p:cNvPicPr>
            <a:picLocks noChangeAspect="1"/>
          </p:cNvPicPr>
          <p:nvPr/>
        </p:nvPicPr>
        <p:blipFill>
          <a:blip r:embed="rId5" cstate="print">
            <a:clrChange>
              <a:clrFrom>
                <a:srgbClr val="FFFFFF"/>
              </a:clrFrom>
              <a:clrTo>
                <a:srgbClr val="FFFFFF">
                  <a:alpha val="0"/>
                </a:srgbClr>
              </a:clrTo>
            </a:clrChange>
          </a:blip>
          <a:stretch>
            <a:fillRect/>
          </a:stretch>
        </p:blipFill>
        <p:spPr>
          <a:xfrm>
            <a:off x="2319809" y="2613109"/>
            <a:ext cx="859867" cy="345187"/>
          </a:xfrm>
          <a:prstGeom prst="rect">
            <a:avLst/>
          </a:prstGeom>
        </p:spPr>
      </p:pic>
      <p:sp>
        <p:nvSpPr>
          <p:cNvPr id="8" name="Text Box 14">
            <a:extLst>
              <a:ext uri="{FF2B5EF4-FFF2-40B4-BE49-F238E27FC236}">
                <a16:creationId xmlns:a16="http://schemas.microsoft.com/office/drawing/2014/main" id="{4010C873-B660-5915-3D9D-E174A9A386F2}"/>
              </a:ext>
            </a:extLst>
          </p:cNvPr>
          <p:cNvSpPr txBox="1"/>
          <p:nvPr/>
        </p:nvSpPr>
        <p:spPr>
          <a:xfrm>
            <a:off x="2075636" y="2999709"/>
            <a:ext cx="1342147" cy="242246"/>
          </a:xfrm>
          <a:prstGeom prst="rect">
            <a:avLst/>
          </a:prstGeom>
          <a:noFill/>
        </p:spPr>
        <p:txBody>
          <a:bodyPr wrap="square">
            <a:spAutoFit/>
          </a:bodyPr>
          <a:lstStyle>
            <a:defPPr>
              <a:defRPr lang="en-US"/>
            </a:defPPr>
            <a:lvl1pPr algn="ctr">
              <a:lnSpc>
                <a:spcPct val="115000"/>
              </a:lnSpc>
              <a:spcAft>
                <a:spcPts val="1000"/>
              </a:spcAft>
              <a:defRPr sz="800">
                <a:solidFill>
                  <a:srgbClr val="202124"/>
                </a:solidFill>
                <a:effectLst/>
                <a:latin typeface="Aganè S" pitchFamily="2" charset="0"/>
                <a:ea typeface="Calibri" panose="020F0502020204030204" pitchFamily="34" charset="0"/>
                <a:cs typeface="Times New Roman" panose="02020603050405020304" pitchFamily="18" charset="0"/>
              </a:defRPr>
            </a:lvl1pPr>
          </a:lstStyle>
          <a:p>
            <a:r>
              <a:rPr lang="en-US" sz="900" dirty="0">
                <a:sym typeface="+mn-ea"/>
              </a:rPr>
              <a:t>Mumbai Metro</a:t>
            </a:r>
          </a:p>
        </p:txBody>
      </p:sp>
      <p:sp>
        <p:nvSpPr>
          <p:cNvPr id="9" name="Flowchart: Terminator 8">
            <a:extLst>
              <a:ext uri="{FF2B5EF4-FFF2-40B4-BE49-F238E27FC236}">
                <a16:creationId xmlns:a16="http://schemas.microsoft.com/office/drawing/2014/main" id="{7FA97D50-4798-557D-8065-FAA98475AFC1}"/>
              </a:ext>
            </a:extLst>
          </p:cNvPr>
          <p:cNvSpPr/>
          <p:nvPr/>
        </p:nvSpPr>
        <p:spPr>
          <a:xfrm>
            <a:off x="566737" y="5086352"/>
            <a:ext cx="2777874" cy="832968"/>
          </a:xfrm>
          <a:prstGeom prst="flowChartTerminator">
            <a:avLst/>
          </a:prstGeom>
          <a:solidFill>
            <a:schemeClr val="bg1"/>
          </a:solidFill>
          <a:ln>
            <a:solidFill>
              <a:srgbClr val="CC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logo">
            <a:extLst>
              <a:ext uri="{FF2B5EF4-FFF2-40B4-BE49-F238E27FC236}">
                <a16:creationId xmlns:a16="http://schemas.microsoft.com/office/drawing/2014/main" id="{EECEB1A5-CDC3-2F6C-E847-3C5AD46E42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62500"/>
          <a:stretch>
            <a:fillRect/>
          </a:stretch>
        </p:blipFill>
        <p:spPr bwMode="auto">
          <a:xfrm>
            <a:off x="754218" y="5248497"/>
            <a:ext cx="1119919" cy="5743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E198E7-4B48-8A98-9AED-264485ACDCFE}"/>
              </a:ext>
            </a:extLst>
          </p:cNvPr>
          <p:cNvSpPr txBox="1"/>
          <p:nvPr/>
        </p:nvSpPr>
        <p:spPr>
          <a:xfrm>
            <a:off x="1784203" y="5366984"/>
            <a:ext cx="1560408" cy="369332"/>
          </a:xfrm>
          <a:prstGeom prst="rect">
            <a:avLst/>
          </a:prstGeom>
          <a:noFill/>
        </p:spPr>
        <p:txBody>
          <a:bodyPr wrap="square">
            <a:spAutoFit/>
          </a:bodyPr>
          <a:lstStyle>
            <a:defPPr>
              <a:defRPr lang="en-US"/>
            </a:defPPr>
            <a:lvl1pPr lvl="0" algn="ctr">
              <a:defRPr sz="900">
                <a:solidFill>
                  <a:schemeClr val="tx1">
                    <a:lumMod val="75000"/>
                    <a:lumOff val="25000"/>
                  </a:schemeClr>
                </a:solidFill>
              </a:defRPr>
            </a:lvl1pPr>
          </a:lstStyle>
          <a:p>
            <a:r>
              <a:rPr lang="en-US" dirty="0"/>
              <a:t> Bengaluru Metro Rail Corporation Limited </a:t>
            </a:r>
            <a:endParaRPr lang="en-IN" dirty="0"/>
          </a:p>
        </p:txBody>
      </p:sp>
      <p:pic>
        <p:nvPicPr>
          <p:cNvPr id="15" name="Picture 14" descr="download (2)">
            <a:extLst>
              <a:ext uri="{FF2B5EF4-FFF2-40B4-BE49-F238E27FC236}">
                <a16:creationId xmlns:a16="http://schemas.microsoft.com/office/drawing/2014/main" id="{A539F078-121A-960E-84EC-1E66855755BB}"/>
              </a:ext>
            </a:extLst>
          </p:cNvPr>
          <p:cNvPicPr>
            <a:picLocks noChangeAspect="1"/>
          </p:cNvPicPr>
          <p:nvPr/>
        </p:nvPicPr>
        <p:blipFill>
          <a:blip r:embed="rId7" cstate="print">
            <a:clrChange>
              <a:clrFrom>
                <a:srgbClr val="FDFFFE"/>
              </a:clrFrom>
              <a:clrTo>
                <a:srgbClr val="FDFFFE">
                  <a:alpha val="0"/>
                </a:srgbClr>
              </a:clrTo>
            </a:clrChange>
          </a:blip>
          <a:stretch>
            <a:fillRect/>
          </a:stretch>
        </p:blipFill>
        <p:spPr>
          <a:xfrm>
            <a:off x="3766877" y="2590234"/>
            <a:ext cx="638087" cy="638087"/>
          </a:xfrm>
          <a:prstGeom prst="rect">
            <a:avLst/>
          </a:prstGeom>
        </p:spPr>
      </p:pic>
      <p:pic>
        <p:nvPicPr>
          <p:cNvPr id="19" name="Picture 18" descr="nxtLO_la_400x400">
            <a:extLst>
              <a:ext uri="{FF2B5EF4-FFF2-40B4-BE49-F238E27FC236}">
                <a16:creationId xmlns:a16="http://schemas.microsoft.com/office/drawing/2014/main" id="{F407E0B4-AA10-DFC1-95AC-50C3A74C890F}"/>
              </a:ext>
            </a:extLst>
          </p:cNvPr>
          <p:cNvPicPr>
            <a:picLocks noChangeAspect="1"/>
          </p:cNvPicPr>
          <p:nvPr/>
        </p:nvPicPr>
        <p:blipFill>
          <a:blip r:embed="rId8" cstate="print">
            <a:clrChange>
              <a:clrFrom>
                <a:srgbClr val="FFFFFF"/>
              </a:clrFrom>
              <a:clrTo>
                <a:srgbClr val="FFFFFF">
                  <a:alpha val="0"/>
                </a:srgbClr>
              </a:clrTo>
            </a:clrChange>
          </a:blip>
          <a:srcRect t="10084" b="11744"/>
          <a:stretch>
            <a:fillRect/>
          </a:stretch>
        </p:blipFill>
        <p:spPr>
          <a:xfrm>
            <a:off x="755839" y="3964942"/>
            <a:ext cx="886202" cy="852034"/>
          </a:xfrm>
          <a:prstGeom prst="rect">
            <a:avLst/>
          </a:prstGeom>
        </p:spPr>
      </p:pic>
      <p:pic>
        <p:nvPicPr>
          <p:cNvPr id="35" name="Picture 34" descr="100px-Kolkata_Metro_Logo.svg">
            <a:extLst>
              <a:ext uri="{FF2B5EF4-FFF2-40B4-BE49-F238E27FC236}">
                <a16:creationId xmlns:a16="http://schemas.microsoft.com/office/drawing/2014/main" id="{34878E74-A524-EECD-F8A5-D7F7E5AA33E3}"/>
              </a:ext>
            </a:extLst>
          </p:cNvPr>
          <p:cNvPicPr>
            <a:picLocks noChangeAspect="1"/>
          </p:cNvPicPr>
          <p:nvPr/>
        </p:nvPicPr>
        <p:blipFill>
          <a:blip r:embed="rId9" cstate="print"/>
          <a:stretch>
            <a:fillRect/>
          </a:stretch>
        </p:blipFill>
        <p:spPr>
          <a:xfrm>
            <a:off x="3713116" y="3945510"/>
            <a:ext cx="795491" cy="549612"/>
          </a:xfrm>
          <a:prstGeom prst="rect">
            <a:avLst/>
          </a:prstGeom>
        </p:spPr>
      </p:pic>
      <p:sp>
        <p:nvSpPr>
          <p:cNvPr id="36" name="Text Box 19">
            <a:extLst>
              <a:ext uri="{FF2B5EF4-FFF2-40B4-BE49-F238E27FC236}">
                <a16:creationId xmlns:a16="http://schemas.microsoft.com/office/drawing/2014/main" id="{3E7D18FE-6BBC-F71F-AF84-C259A30F9BB2}"/>
              </a:ext>
            </a:extLst>
          </p:cNvPr>
          <p:cNvSpPr txBox="1"/>
          <p:nvPr/>
        </p:nvSpPr>
        <p:spPr>
          <a:xfrm>
            <a:off x="1672017" y="4215008"/>
            <a:ext cx="1524835" cy="401520"/>
          </a:xfrm>
          <a:prstGeom prst="rect">
            <a:avLst/>
          </a:prstGeom>
          <a:noFill/>
        </p:spPr>
        <p:txBody>
          <a:bodyPr wrap="square">
            <a:spAutoFit/>
          </a:bodyPr>
          <a:lstStyle>
            <a:defPPr>
              <a:defRPr lang="en-US"/>
            </a:defPPr>
            <a:lvl1pPr algn="ctr">
              <a:lnSpc>
                <a:spcPct val="115000"/>
              </a:lnSpc>
              <a:spcAft>
                <a:spcPts val="1000"/>
              </a:spcAft>
              <a:defRPr sz="800">
                <a:solidFill>
                  <a:srgbClr val="202124"/>
                </a:solidFill>
                <a:effectLst/>
                <a:latin typeface="Aganè S" pitchFamily="2" charset="0"/>
                <a:ea typeface="Calibri" panose="020F0502020204030204" pitchFamily="34" charset="0"/>
                <a:cs typeface="Times New Roman" panose="02020603050405020304" pitchFamily="18" charset="0"/>
              </a:defRPr>
            </a:lvl1pPr>
          </a:lstStyle>
          <a:p>
            <a:r>
              <a:rPr lang="en-US" sz="900" dirty="0">
                <a:solidFill>
                  <a:schemeClr val="tx1">
                    <a:lumMod val="75000"/>
                    <a:lumOff val="25000"/>
                  </a:schemeClr>
                </a:solidFill>
                <a:sym typeface="+mn-ea"/>
              </a:rPr>
              <a:t>PANAGARH DEFENCE AIRPORT</a:t>
            </a:r>
          </a:p>
        </p:txBody>
      </p:sp>
      <p:sp>
        <p:nvSpPr>
          <p:cNvPr id="37" name="Text Box 14">
            <a:extLst>
              <a:ext uri="{FF2B5EF4-FFF2-40B4-BE49-F238E27FC236}">
                <a16:creationId xmlns:a16="http://schemas.microsoft.com/office/drawing/2014/main" id="{BEFF079B-6E18-C03E-33A5-8DB4C1627FB1}"/>
              </a:ext>
            </a:extLst>
          </p:cNvPr>
          <p:cNvSpPr txBox="1"/>
          <p:nvPr/>
        </p:nvSpPr>
        <p:spPr>
          <a:xfrm>
            <a:off x="3434353" y="4576876"/>
            <a:ext cx="1342147" cy="242246"/>
          </a:xfrm>
          <a:prstGeom prst="rect">
            <a:avLst/>
          </a:prstGeom>
          <a:noFill/>
        </p:spPr>
        <p:txBody>
          <a:bodyPr wrap="square">
            <a:spAutoFit/>
          </a:bodyPr>
          <a:lstStyle>
            <a:defPPr>
              <a:defRPr lang="en-US"/>
            </a:defPPr>
            <a:lvl1pPr algn="ctr">
              <a:lnSpc>
                <a:spcPct val="115000"/>
              </a:lnSpc>
              <a:spcAft>
                <a:spcPts val="1000"/>
              </a:spcAft>
              <a:defRPr sz="800">
                <a:solidFill>
                  <a:srgbClr val="202124"/>
                </a:solidFill>
                <a:effectLst/>
                <a:latin typeface="Aganè S" pitchFamily="2" charset="0"/>
                <a:ea typeface="Calibri" panose="020F0502020204030204" pitchFamily="34" charset="0"/>
                <a:cs typeface="Times New Roman" panose="02020603050405020304" pitchFamily="18" charset="0"/>
              </a:defRPr>
            </a:lvl1pPr>
          </a:lstStyle>
          <a:p>
            <a:r>
              <a:rPr lang="en-US" sz="900" dirty="0">
                <a:solidFill>
                  <a:schemeClr val="tx1">
                    <a:lumMod val="75000"/>
                    <a:lumOff val="25000"/>
                  </a:schemeClr>
                </a:solidFill>
                <a:sym typeface="+mn-ea"/>
              </a:rPr>
              <a:t>Kolkata</a:t>
            </a:r>
            <a:r>
              <a:rPr lang="en-US" sz="900" dirty="0">
                <a:sym typeface="+mn-ea"/>
              </a:rPr>
              <a:t> Metro</a:t>
            </a:r>
          </a:p>
        </p:txBody>
      </p:sp>
      <p:pic>
        <p:nvPicPr>
          <p:cNvPr id="43" name="Picture 17" descr="Image result for SBI logo">
            <a:extLst>
              <a:ext uri="{FF2B5EF4-FFF2-40B4-BE49-F238E27FC236}">
                <a16:creationId xmlns:a16="http://schemas.microsoft.com/office/drawing/2014/main" id="{1927D576-AA8C-D5E0-B083-9FB7A7B45C17}"/>
              </a:ext>
            </a:extLst>
          </p:cNvPr>
          <p:cNvPicPr>
            <a:picLocks noChangeAspect="1" noChangeArrowheads="1"/>
          </p:cNvPicPr>
          <p:nvPr/>
        </p:nvPicPr>
        <p:blipFill>
          <a:blip r:embed="rId10">
            <a:clrChange>
              <a:clrFrom>
                <a:srgbClr val="FFFFFF"/>
              </a:clrFrom>
              <a:clrTo>
                <a:srgbClr val="FFFFFF">
                  <a:alpha val="0"/>
                </a:srgbClr>
              </a:clrTo>
            </a:clrChange>
          </a:blip>
          <a:srcRect l="11698" t="8471" r="10373" b="9459"/>
          <a:stretch>
            <a:fillRect/>
          </a:stretch>
        </p:blipFill>
        <p:spPr bwMode="auto">
          <a:xfrm>
            <a:off x="8734756" y="2606700"/>
            <a:ext cx="890956" cy="703726"/>
          </a:xfrm>
          <a:prstGeom prst="rect">
            <a:avLst/>
          </a:prstGeom>
          <a:noFill/>
        </p:spPr>
      </p:pic>
      <p:pic>
        <p:nvPicPr>
          <p:cNvPr id="44" name="Picture 24" descr="C:\Users\Ekta.Thakkar\Desktop\download (3).png">
            <a:extLst>
              <a:ext uri="{FF2B5EF4-FFF2-40B4-BE49-F238E27FC236}">
                <a16:creationId xmlns:a16="http://schemas.microsoft.com/office/drawing/2014/main" id="{970E3C91-CDF0-0DD3-16B5-7F23916F4C90}"/>
              </a:ext>
            </a:extLst>
          </p:cNvPr>
          <p:cNvPicPr>
            <a:picLocks noChangeAspect="1" noChangeArrowheads="1"/>
          </p:cNvPicPr>
          <p:nvPr/>
        </p:nvPicPr>
        <p:blipFill>
          <a:blip r:embed="rId11"/>
          <a:srcRect/>
          <a:stretch>
            <a:fillRect/>
          </a:stretch>
        </p:blipFill>
        <p:spPr bwMode="auto">
          <a:xfrm>
            <a:off x="8754717" y="4193820"/>
            <a:ext cx="762362" cy="398852"/>
          </a:xfrm>
          <a:prstGeom prst="rect">
            <a:avLst/>
          </a:prstGeom>
          <a:noFill/>
        </p:spPr>
      </p:pic>
      <p:pic>
        <p:nvPicPr>
          <p:cNvPr id="45" name="Picture 10" descr="Related image">
            <a:extLst>
              <a:ext uri="{FF2B5EF4-FFF2-40B4-BE49-F238E27FC236}">
                <a16:creationId xmlns:a16="http://schemas.microsoft.com/office/drawing/2014/main" id="{CC09DA4B-8DDE-A43F-9FDB-60F3FD5570EE}"/>
              </a:ext>
            </a:extLst>
          </p:cNvPr>
          <p:cNvPicPr>
            <a:picLocks noChangeAspect="1" noChangeArrowheads="1"/>
          </p:cNvPicPr>
          <p:nvPr/>
        </p:nvPicPr>
        <p:blipFill>
          <a:blip r:embed="rId12"/>
          <a:srcRect/>
          <a:stretch>
            <a:fillRect/>
          </a:stretch>
        </p:blipFill>
        <p:spPr bwMode="auto">
          <a:xfrm>
            <a:off x="10326029" y="4114035"/>
            <a:ext cx="539663" cy="539663"/>
          </a:xfrm>
          <a:prstGeom prst="rect">
            <a:avLst/>
          </a:prstGeom>
          <a:noFill/>
        </p:spPr>
      </p:pic>
      <p:pic>
        <p:nvPicPr>
          <p:cNvPr id="47" name="Picture 4" descr="Icon&#10;&#10;Description automatically generated">
            <a:extLst>
              <a:ext uri="{FF2B5EF4-FFF2-40B4-BE49-F238E27FC236}">
                <a16:creationId xmlns:a16="http://schemas.microsoft.com/office/drawing/2014/main" id="{430218DB-BF57-A60C-8BC0-1E10CA54BFA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35895" y="2807418"/>
            <a:ext cx="569531" cy="287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Logo&#10;&#10;Description automatically generated">
            <a:extLst>
              <a:ext uri="{FF2B5EF4-FFF2-40B4-BE49-F238E27FC236}">
                <a16:creationId xmlns:a16="http://schemas.microsoft.com/office/drawing/2014/main" id="{E3CF1CC6-E399-4A45-96BC-BC63CB67DB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18" name="Rectangle 17">
            <a:extLst>
              <a:ext uri="{FF2B5EF4-FFF2-40B4-BE49-F238E27FC236}">
                <a16:creationId xmlns:a16="http://schemas.microsoft.com/office/drawing/2014/main" id="{D937D4E9-16F5-CBAF-4365-7FF7178F5F96}"/>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07351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597" y="10274"/>
            <a:ext cx="12192000" cy="6851902"/>
            <a:chOff x="0" y="0"/>
            <a:chExt cx="12192000" cy="6851902"/>
          </a:xfrm>
        </p:grpSpPr>
        <p:pic>
          <p:nvPicPr>
            <p:cNvPr id="3" name="object 3"/>
            <p:cNvPicPr/>
            <p:nvPr/>
          </p:nvPicPr>
          <p:blipFill>
            <a:blip r:embed="rId2" cstate="print"/>
            <a:stretch>
              <a:fillRect/>
            </a:stretch>
          </p:blipFill>
          <p:spPr>
            <a:xfrm>
              <a:off x="0" y="0"/>
              <a:ext cx="12192000" cy="6851901"/>
            </a:xfrm>
            <a:prstGeom prst="rect">
              <a:avLst/>
            </a:prstGeom>
          </p:spPr>
        </p:pic>
        <p:pic>
          <p:nvPicPr>
            <p:cNvPr id="4" name="object 4"/>
            <p:cNvPicPr/>
            <p:nvPr/>
          </p:nvPicPr>
          <p:blipFill>
            <a:blip r:embed="rId3" cstate="print"/>
            <a:stretch>
              <a:fillRect/>
            </a:stretch>
          </p:blipFill>
          <p:spPr>
            <a:xfrm>
              <a:off x="0" y="0"/>
              <a:ext cx="2782824" cy="6851902"/>
            </a:xfrm>
            <a:prstGeom prst="rect">
              <a:avLst/>
            </a:prstGeom>
          </p:spPr>
        </p:pic>
        <p:pic>
          <p:nvPicPr>
            <p:cNvPr id="5" name="object 5"/>
            <p:cNvPicPr/>
            <p:nvPr/>
          </p:nvPicPr>
          <p:blipFill>
            <a:blip r:embed="rId4" cstate="print"/>
            <a:stretch>
              <a:fillRect/>
            </a:stretch>
          </p:blipFill>
          <p:spPr>
            <a:xfrm>
              <a:off x="39623" y="2557272"/>
              <a:ext cx="5218176" cy="2057400"/>
            </a:xfrm>
            <a:prstGeom prst="rect">
              <a:avLst/>
            </a:prstGeom>
          </p:spPr>
        </p:pic>
        <p:pic>
          <p:nvPicPr>
            <p:cNvPr id="6" name="object 6"/>
            <p:cNvPicPr/>
            <p:nvPr/>
          </p:nvPicPr>
          <p:blipFill>
            <a:blip r:embed="rId5" cstate="print"/>
            <a:stretch>
              <a:fillRect/>
            </a:stretch>
          </p:blipFill>
          <p:spPr>
            <a:xfrm>
              <a:off x="323088" y="6446520"/>
              <a:ext cx="984504" cy="219456"/>
            </a:xfrm>
            <a:prstGeom prst="rect">
              <a:avLst/>
            </a:prstGeom>
          </p:spPr>
        </p:pic>
        <p:pic>
          <p:nvPicPr>
            <p:cNvPr id="7" name="object 7"/>
            <p:cNvPicPr/>
            <p:nvPr/>
          </p:nvPicPr>
          <p:blipFill>
            <a:blip r:embed="rId6" cstate="print"/>
            <a:stretch>
              <a:fillRect/>
            </a:stretch>
          </p:blipFill>
          <p:spPr>
            <a:xfrm>
              <a:off x="1293185" y="990600"/>
              <a:ext cx="3583613" cy="5565648"/>
            </a:xfrm>
            <a:prstGeom prst="rect">
              <a:avLst/>
            </a:prstGeom>
          </p:spPr>
        </p:pic>
        <p:pic>
          <p:nvPicPr>
            <p:cNvPr id="8" name="object 8"/>
            <p:cNvPicPr/>
            <p:nvPr/>
          </p:nvPicPr>
          <p:blipFill>
            <a:blip r:embed="rId7" cstate="print"/>
            <a:stretch>
              <a:fillRect/>
            </a:stretch>
          </p:blipFill>
          <p:spPr>
            <a:xfrm>
              <a:off x="9424416" y="5273040"/>
              <a:ext cx="2767583" cy="1234440"/>
            </a:xfrm>
            <a:prstGeom prst="rect">
              <a:avLst/>
            </a:prstGeom>
          </p:spPr>
        </p:pic>
      </p:grpSp>
      <p:grpSp>
        <p:nvGrpSpPr>
          <p:cNvPr id="10" name="object 10"/>
          <p:cNvGrpSpPr/>
          <p:nvPr/>
        </p:nvGrpSpPr>
        <p:grpSpPr>
          <a:xfrm>
            <a:off x="5169408" y="1554480"/>
            <a:ext cx="149860" cy="4011295"/>
            <a:chOff x="5169408" y="1554480"/>
            <a:chExt cx="149860" cy="4011295"/>
          </a:xfrm>
        </p:grpSpPr>
        <p:sp>
          <p:nvSpPr>
            <p:cNvPr id="11" name="object 11"/>
            <p:cNvSpPr/>
            <p:nvPr/>
          </p:nvSpPr>
          <p:spPr>
            <a:xfrm>
              <a:off x="5245608" y="1554480"/>
              <a:ext cx="0" cy="4010660"/>
            </a:xfrm>
            <a:custGeom>
              <a:avLst/>
              <a:gdLst/>
              <a:ahLst/>
              <a:cxnLst/>
              <a:rect l="l" t="t" r="r" b="b"/>
              <a:pathLst>
                <a:path h="4010660">
                  <a:moveTo>
                    <a:pt x="0" y="0"/>
                  </a:moveTo>
                  <a:lnTo>
                    <a:pt x="0" y="4010279"/>
                  </a:lnTo>
                </a:path>
              </a:pathLst>
            </a:custGeom>
            <a:ln w="12192">
              <a:solidFill>
                <a:srgbClr val="C00000"/>
              </a:solidFill>
              <a:prstDash val="sysDash"/>
            </a:ln>
          </p:spPr>
          <p:txBody>
            <a:bodyPr wrap="square" lIns="0" tIns="0" rIns="0" bIns="0" rtlCol="0"/>
            <a:lstStyle/>
            <a:p>
              <a:endParaRPr/>
            </a:p>
          </p:txBody>
        </p:sp>
        <p:pic>
          <p:nvPicPr>
            <p:cNvPr id="12" name="object 12"/>
            <p:cNvPicPr/>
            <p:nvPr/>
          </p:nvPicPr>
          <p:blipFill>
            <a:blip r:embed="rId8" cstate="print"/>
            <a:stretch>
              <a:fillRect/>
            </a:stretch>
          </p:blipFill>
          <p:spPr>
            <a:xfrm>
              <a:off x="5169408" y="1554480"/>
              <a:ext cx="149351" cy="149352"/>
            </a:xfrm>
            <a:prstGeom prst="rect">
              <a:avLst/>
            </a:prstGeom>
          </p:spPr>
        </p:pic>
        <p:pic>
          <p:nvPicPr>
            <p:cNvPr id="13" name="object 13"/>
            <p:cNvPicPr/>
            <p:nvPr/>
          </p:nvPicPr>
          <p:blipFill>
            <a:blip r:embed="rId9" cstate="print"/>
            <a:stretch>
              <a:fillRect/>
            </a:stretch>
          </p:blipFill>
          <p:spPr>
            <a:xfrm>
              <a:off x="5169408" y="2026920"/>
              <a:ext cx="149351" cy="152400"/>
            </a:xfrm>
            <a:prstGeom prst="rect">
              <a:avLst/>
            </a:prstGeom>
          </p:spPr>
        </p:pic>
        <p:pic>
          <p:nvPicPr>
            <p:cNvPr id="14" name="object 14"/>
            <p:cNvPicPr/>
            <p:nvPr/>
          </p:nvPicPr>
          <p:blipFill>
            <a:blip r:embed="rId10" cstate="print"/>
            <a:stretch>
              <a:fillRect/>
            </a:stretch>
          </p:blipFill>
          <p:spPr>
            <a:xfrm>
              <a:off x="5169408" y="2715768"/>
              <a:ext cx="149351" cy="152400"/>
            </a:xfrm>
            <a:prstGeom prst="rect">
              <a:avLst/>
            </a:prstGeom>
          </p:spPr>
        </p:pic>
        <p:pic>
          <p:nvPicPr>
            <p:cNvPr id="15" name="object 15"/>
            <p:cNvPicPr/>
            <p:nvPr/>
          </p:nvPicPr>
          <p:blipFill>
            <a:blip r:embed="rId11" cstate="print"/>
            <a:stretch>
              <a:fillRect/>
            </a:stretch>
          </p:blipFill>
          <p:spPr>
            <a:xfrm>
              <a:off x="5169408" y="3499103"/>
              <a:ext cx="149351" cy="152400"/>
            </a:xfrm>
            <a:prstGeom prst="rect">
              <a:avLst/>
            </a:prstGeom>
          </p:spPr>
        </p:pic>
        <p:pic>
          <p:nvPicPr>
            <p:cNvPr id="16" name="object 16"/>
            <p:cNvPicPr/>
            <p:nvPr/>
          </p:nvPicPr>
          <p:blipFill>
            <a:blip r:embed="rId12" cstate="print"/>
            <a:stretch>
              <a:fillRect/>
            </a:stretch>
          </p:blipFill>
          <p:spPr>
            <a:xfrm>
              <a:off x="5169408" y="4776215"/>
              <a:ext cx="149351" cy="152400"/>
            </a:xfrm>
            <a:prstGeom prst="rect">
              <a:avLst/>
            </a:prstGeom>
          </p:spPr>
        </p:pic>
        <p:pic>
          <p:nvPicPr>
            <p:cNvPr id="17" name="object 17"/>
            <p:cNvPicPr/>
            <p:nvPr/>
          </p:nvPicPr>
          <p:blipFill>
            <a:blip r:embed="rId13" cstate="print"/>
            <a:stretch>
              <a:fillRect/>
            </a:stretch>
          </p:blipFill>
          <p:spPr>
            <a:xfrm>
              <a:off x="5169408" y="5413247"/>
              <a:ext cx="149351" cy="152400"/>
            </a:xfrm>
            <a:prstGeom prst="rect">
              <a:avLst/>
            </a:prstGeom>
          </p:spPr>
        </p:pic>
      </p:grpSp>
      <p:sp>
        <p:nvSpPr>
          <p:cNvPr id="18" name="object 18"/>
          <p:cNvSpPr txBox="1"/>
          <p:nvPr/>
        </p:nvSpPr>
        <p:spPr>
          <a:xfrm>
            <a:off x="5465254" y="1337954"/>
            <a:ext cx="5642610" cy="1256754"/>
          </a:xfrm>
          <a:prstGeom prst="rect">
            <a:avLst/>
          </a:prstGeom>
        </p:spPr>
        <p:txBody>
          <a:bodyPr vert="horz" wrap="square" lIns="0" tIns="12700" rIns="0" bIns="0" rtlCol="0">
            <a:spAutoFit/>
          </a:bodyPr>
          <a:lstStyle/>
          <a:p>
            <a:pPr marL="12700">
              <a:lnSpc>
                <a:spcPct val="100000"/>
              </a:lnSpc>
              <a:spcBef>
                <a:spcPts val="100"/>
              </a:spcBef>
            </a:pPr>
            <a:r>
              <a:rPr sz="1400" b="1" dirty="0">
                <a:cs typeface="Ebrima"/>
              </a:rPr>
              <a:t>Mr.</a:t>
            </a:r>
            <a:r>
              <a:rPr sz="1400" b="1" spc="-5" dirty="0">
                <a:cs typeface="Ebrima"/>
              </a:rPr>
              <a:t> K. </a:t>
            </a:r>
            <a:r>
              <a:rPr sz="1400" b="1" dirty="0">
                <a:cs typeface="Ebrima"/>
              </a:rPr>
              <a:t>R.</a:t>
            </a:r>
            <a:r>
              <a:rPr sz="1400" b="1" spc="-5" dirty="0">
                <a:cs typeface="Ebrima"/>
              </a:rPr>
              <a:t> </a:t>
            </a:r>
            <a:r>
              <a:rPr sz="1400" b="1" dirty="0">
                <a:cs typeface="Ebrima"/>
              </a:rPr>
              <a:t>Naik</a:t>
            </a:r>
            <a:r>
              <a:rPr sz="1400" b="1" spc="-40" dirty="0">
                <a:cs typeface="Ebrima"/>
              </a:rPr>
              <a:t> </a:t>
            </a:r>
            <a:r>
              <a:rPr sz="1400" spc="-5" dirty="0">
                <a:cs typeface="Ebrima"/>
              </a:rPr>
              <a:t>is </a:t>
            </a:r>
            <a:r>
              <a:rPr sz="1400" spc="-10" dirty="0">
                <a:cs typeface="Ebrima"/>
              </a:rPr>
              <a:t>an</a:t>
            </a:r>
            <a:r>
              <a:rPr sz="1400" spc="25" dirty="0">
                <a:cs typeface="Ebrima"/>
              </a:rPr>
              <a:t> </a:t>
            </a:r>
            <a:r>
              <a:rPr sz="1400" b="1" dirty="0">
                <a:cs typeface="Ebrima"/>
              </a:rPr>
              <a:t>IT</a:t>
            </a:r>
            <a:r>
              <a:rPr sz="1400" b="1" spc="-30" dirty="0">
                <a:cs typeface="Ebrima"/>
              </a:rPr>
              <a:t> </a:t>
            </a:r>
            <a:r>
              <a:rPr sz="1400" b="1" spc="-5" dirty="0">
                <a:cs typeface="Ebrima"/>
              </a:rPr>
              <a:t>networking</a:t>
            </a:r>
            <a:r>
              <a:rPr sz="1400" b="1" dirty="0">
                <a:cs typeface="Ebrima"/>
              </a:rPr>
              <a:t> </a:t>
            </a:r>
            <a:r>
              <a:rPr sz="1400" b="1" spc="-5" dirty="0">
                <a:cs typeface="Ebrima"/>
              </a:rPr>
              <a:t>industry</a:t>
            </a:r>
            <a:r>
              <a:rPr sz="1400" b="1" spc="-20" dirty="0">
                <a:cs typeface="Ebrima"/>
              </a:rPr>
              <a:t> </a:t>
            </a:r>
            <a:r>
              <a:rPr sz="1400" b="1" spc="-5" dirty="0">
                <a:cs typeface="Ebrima"/>
              </a:rPr>
              <a:t>veteran</a:t>
            </a:r>
            <a:r>
              <a:rPr sz="1400" b="1" spc="30" dirty="0">
                <a:cs typeface="Ebrima"/>
              </a:rPr>
              <a:t> </a:t>
            </a:r>
            <a:r>
              <a:rPr sz="1400" spc="-5" dirty="0">
                <a:cs typeface="Ebrima"/>
              </a:rPr>
              <a:t>with</a:t>
            </a:r>
            <a:r>
              <a:rPr sz="1400" spc="-30" dirty="0">
                <a:cs typeface="Ebrima"/>
              </a:rPr>
              <a:t> </a:t>
            </a:r>
            <a:r>
              <a:rPr sz="1400" spc="-10" dirty="0">
                <a:cs typeface="Ebrima"/>
              </a:rPr>
              <a:t>experience</a:t>
            </a:r>
            <a:r>
              <a:rPr sz="1400" dirty="0">
                <a:cs typeface="Ebrima"/>
              </a:rPr>
              <a:t> </a:t>
            </a:r>
            <a:r>
              <a:rPr sz="1400" spc="-5" dirty="0">
                <a:cs typeface="Ebrima"/>
              </a:rPr>
              <a:t>of</a:t>
            </a:r>
            <a:r>
              <a:rPr sz="1400" spc="10" dirty="0">
                <a:cs typeface="Ebrima"/>
              </a:rPr>
              <a:t> </a:t>
            </a:r>
            <a:r>
              <a:rPr sz="1400" spc="-5" dirty="0">
                <a:cs typeface="Ebrima"/>
              </a:rPr>
              <a:t>close</a:t>
            </a:r>
            <a:r>
              <a:rPr sz="1400" dirty="0">
                <a:cs typeface="Ebrima"/>
              </a:rPr>
              <a:t> to</a:t>
            </a:r>
            <a:r>
              <a:rPr lang="en-US" sz="1400" dirty="0">
                <a:cs typeface="Ebrima"/>
              </a:rPr>
              <a:t> </a:t>
            </a:r>
            <a:r>
              <a:rPr sz="1400" b="1" spc="-5" dirty="0">
                <a:cs typeface="Ebrima"/>
              </a:rPr>
              <a:t>five</a:t>
            </a:r>
            <a:r>
              <a:rPr sz="1400" b="1" spc="-25" dirty="0">
                <a:cs typeface="Ebrima"/>
              </a:rPr>
              <a:t> </a:t>
            </a:r>
            <a:r>
              <a:rPr sz="1400" b="1" spc="-5" dirty="0">
                <a:cs typeface="Ebrima"/>
              </a:rPr>
              <a:t>decades</a:t>
            </a:r>
            <a:endParaRPr sz="1400" dirty="0">
              <a:cs typeface="Ebrima"/>
            </a:endParaRPr>
          </a:p>
          <a:p>
            <a:pPr marL="12700" marR="5080">
              <a:lnSpc>
                <a:spcPct val="100000"/>
              </a:lnSpc>
              <a:spcBef>
                <a:spcPts val="1300"/>
              </a:spcBef>
            </a:pPr>
            <a:r>
              <a:rPr sz="1400" dirty="0">
                <a:cs typeface="Ebrima"/>
              </a:rPr>
              <a:t>Two</a:t>
            </a:r>
            <a:r>
              <a:rPr sz="1400" spc="25" dirty="0">
                <a:cs typeface="Ebrima"/>
              </a:rPr>
              <a:t> </a:t>
            </a:r>
            <a:r>
              <a:rPr sz="1400" spc="-5" dirty="0">
                <a:cs typeface="Ebrima"/>
              </a:rPr>
              <a:t>decades</a:t>
            </a:r>
            <a:r>
              <a:rPr sz="1400" spc="35" dirty="0">
                <a:cs typeface="Ebrima"/>
              </a:rPr>
              <a:t> </a:t>
            </a:r>
            <a:r>
              <a:rPr sz="1400" spc="-5" dirty="0">
                <a:cs typeface="Ebrima"/>
              </a:rPr>
              <a:t>back</a:t>
            </a:r>
            <a:r>
              <a:rPr sz="1400" spc="45" dirty="0">
                <a:cs typeface="Ebrima"/>
              </a:rPr>
              <a:t> </a:t>
            </a:r>
            <a:r>
              <a:rPr sz="1400" spc="-5" dirty="0">
                <a:cs typeface="Ebrima"/>
              </a:rPr>
              <a:t>he</a:t>
            </a:r>
            <a:r>
              <a:rPr sz="1400" spc="40" dirty="0">
                <a:cs typeface="Ebrima"/>
              </a:rPr>
              <a:t> </a:t>
            </a:r>
            <a:r>
              <a:rPr sz="1400" dirty="0">
                <a:cs typeface="Ebrima"/>
              </a:rPr>
              <a:t>was</a:t>
            </a:r>
            <a:r>
              <a:rPr sz="1400" spc="30" dirty="0">
                <a:cs typeface="Ebrima"/>
              </a:rPr>
              <a:t> </a:t>
            </a:r>
            <a:r>
              <a:rPr sz="1400" spc="-5" dirty="0">
                <a:cs typeface="Ebrima"/>
              </a:rPr>
              <a:t>recognized</a:t>
            </a:r>
            <a:r>
              <a:rPr sz="1400" spc="35" dirty="0">
                <a:cs typeface="Ebrima"/>
              </a:rPr>
              <a:t> </a:t>
            </a:r>
            <a:r>
              <a:rPr sz="1400" spc="5" dirty="0">
                <a:cs typeface="Ebrima"/>
              </a:rPr>
              <a:t>as</a:t>
            </a:r>
            <a:r>
              <a:rPr sz="1400" spc="25" dirty="0">
                <a:cs typeface="Ebrima"/>
              </a:rPr>
              <a:t> </a:t>
            </a:r>
            <a:r>
              <a:rPr sz="1400" dirty="0">
                <a:cs typeface="Ebrima"/>
              </a:rPr>
              <a:t>the</a:t>
            </a:r>
            <a:r>
              <a:rPr sz="1400" spc="35" dirty="0">
                <a:cs typeface="Ebrima"/>
              </a:rPr>
              <a:t> </a:t>
            </a:r>
            <a:r>
              <a:rPr sz="1400" spc="-5" dirty="0">
                <a:cs typeface="Ebrima"/>
              </a:rPr>
              <a:t>Father</a:t>
            </a:r>
            <a:r>
              <a:rPr sz="1400" spc="35" dirty="0">
                <a:cs typeface="Ebrima"/>
              </a:rPr>
              <a:t> </a:t>
            </a:r>
            <a:r>
              <a:rPr sz="1400" spc="-5" dirty="0">
                <a:cs typeface="Ebrima"/>
              </a:rPr>
              <a:t>of</a:t>
            </a:r>
            <a:r>
              <a:rPr sz="1400" spc="50" dirty="0">
                <a:cs typeface="Ebrima"/>
              </a:rPr>
              <a:t> </a:t>
            </a:r>
            <a:r>
              <a:rPr sz="1400" spc="-5" dirty="0">
                <a:cs typeface="Ebrima"/>
              </a:rPr>
              <a:t>India's</a:t>
            </a:r>
            <a:r>
              <a:rPr sz="1400" spc="40" dirty="0">
                <a:cs typeface="Ebrima"/>
              </a:rPr>
              <a:t> </a:t>
            </a:r>
            <a:r>
              <a:rPr sz="1400" spc="5" dirty="0">
                <a:cs typeface="Ebrima"/>
              </a:rPr>
              <a:t>IT</a:t>
            </a:r>
            <a:r>
              <a:rPr sz="1400" spc="25" dirty="0">
                <a:cs typeface="Ebrima"/>
              </a:rPr>
              <a:t> </a:t>
            </a:r>
            <a:r>
              <a:rPr sz="1400" spc="-5" dirty="0">
                <a:cs typeface="Ebrima"/>
              </a:rPr>
              <a:t>Networking </a:t>
            </a:r>
            <a:r>
              <a:rPr sz="1400" spc="-315" dirty="0">
                <a:cs typeface="Ebrima"/>
              </a:rPr>
              <a:t> </a:t>
            </a:r>
            <a:r>
              <a:rPr sz="1400" spc="-10" dirty="0">
                <a:cs typeface="Ebrima"/>
              </a:rPr>
              <a:t>Industry</a:t>
            </a:r>
            <a:r>
              <a:rPr sz="1400" spc="45" dirty="0">
                <a:cs typeface="Ebrima"/>
              </a:rPr>
              <a:t> </a:t>
            </a:r>
            <a:r>
              <a:rPr sz="1400" spc="-10" dirty="0">
                <a:cs typeface="Ebrima"/>
              </a:rPr>
              <a:t>due</a:t>
            </a:r>
            <a:r>
              <a:rPr sz="1400" spc="10" dirty="0">
                <a:cs typeface="Ebrima"/>
              </a:rPr>
              <a:t> </a:t>
            </a:r>
            <a:r>
              <a:rPr sz="1400" dirty="0">
                <a:cs typeface="Ebrima"/>
              </a:rPr>
              <a:t>to</a:t>
            </a:r>
            <a:r>
              <a:rPr sz="1400" spc="10" dirty="0">
                <a:cs typeface="Ebrima"/>
              </a:rPr>
              <a:t> </a:t>
            </a:r>
            <a:r>
              <a:rPr sz="1400" spc="-5" dirty="0">
                <a:cs typeface="Ebrima"/>
              </a:rPr>
              <a:t>his</a:t>
            </a:r>
            <a:r>
              <a:rPr sz="1400" spc="10" dirty="0">
                <a:cs typeface="Ebrima"/>
              </a:rPr>
              <a:t> </a:t>
            </a:r>
            <a:r>
              <a:rPr sz="1400" spc="-10" dirty="0">
                <a:cs typeface="Ebrima"/>
              </a:rPr>
              <a:t>pioneering</a:t>
            </a:r>
            <a:r>
              <a:rPr sz="1400" spc="30" dirty="0">
                <a:cs typeface="Ebrima"/>
              </a:rPr>
              <a:t> </a:t>
            </a:r>
            <a:r>
              <a:rPr sz="1400" spc="-10" dirty="0">
                <a:cs typeface="Ebrima"/>
              </a:rPr>
              <a:t>spirit</a:t>
            </a:r>
            <a:r>
              <a:rPr sz="1400" spc="20" dirty="0">
                <a:cs typeface="Ebrima"/>
              </a:rPr>
              <a:t> </a:t>
            </a:r>
            <a:r>
              <a:rPr sz="1400" spc="-5" dirty="0">
                <a:cs typeface="Ebrima"/>
              </a:rPr>
              <a:t>in</a:t>
            </a:r>
            <a:r>
              <a:rPr sz="1400" spc="10" dirty="0">
                <a:cs typeface="Ebrima"/>
              </a:rPr>
              <a:t> </a:t>
            </a:r>
            <a:r>
              <a:rPr sz="1400" spc="-10" dirty="0">
                <a:cs typeface="Ebrima"/>
              </a:rPr>
              <a:t>Manufacturing</a:t>
            </a:r>
            <a:r>
              <a:rPr sz="1400" spc="55" dirty="0">
                <a:cs typeface="Ebrima"/>
              </a:rPr>
              <a:t> </a:t>
            </a:r>
            <a:r>
              <a:rPr sz="1400" spc="-10" dirty="0">
                <a:cs typeface="Ebrima"/>
              </a:rPr>
              <a:t>Networking</a:t>
            </a:r>
            <a:r>
              <a:rPr sz="1400" spc="30" dirty="0">
                <a:cs typeface="Ebrima"/>
              </a:rPr>
              <a:t> </a:t>
            </a:r>
            <a:r>
              <a:rPr sz="1400" spc="-10" dirty="0">
                <a:cs typeface="Ebrima"/>
              </a:rPr>
              <a:t>Products</a:t>
            </a:r>
            <a:r>
              <a:rPr sz="1400" spc="40" dirty="0">
                <a:cs typeface="Ebrima"/>
              </a:rPr>
              <a:t> </a:t>
            </a:r>
            <a:r>
              <a:rPr sz="1400" spc="-5" dirty="0">
                <a:cs typeface="Ebrima"/>
              </a:rPr>
              <a:t>in</a:t>
            </a:r>
            <a:r>
              <a:rPr sz="1400" spc="10" dirty="0">
                <a:cs typeface="Ebrima"/>
              </a:rPr>
              <a:t> </a:t>
            </a:r>
            <a:r>
              <a:rPr sz="1400" spc="-10" dirty="0">
                <a:cs typeface="Ebrima"/>
              </a:rPr>
              <a:t>India.</a:t>
            </a:r>
            <a:endParaRPr sz="1400" dirty="0">
              <a:cs typeface="Ebrima"/>
            </a:endParaRPr>
          </a:p>
        </p:txBody>
      </p:sp>
      <p:sp>
        <p:nvSpPr>
          <p:cNvPr id="19" name="object 19"/>
          <p:cNvSpPr txBox="1"/>
          <p:nvPr/>
        </p:nvSpPr>
        <p:spPr>
          <a:xfrm>
            <a:off x="5465254" y="2604982"/>
            <a:ext cx="6103491" cy="3041858"/>
          </a:xfrm>
          <a:prstGeom prst="rect">
            <a:avLst/>
          </a:prstGeom>
        </p:spPr>
        <p:txBody>
          <a:bodyPr vert="horz" wrap="square" lIns="0" tIns="12700" rIns="0" bIns="0" rtlCol="0">
            <a:spAutoFit/>
          </a:bodyPr>
          <a:lstStyle/>
          <a:p>
            <a:pPr marL="34925" marR="107950" algn="just">
              <a:lnSpc>
                <a:spcPct val="100000"/>
              </a:lnSpc>
              <a:spcBef>
                <a:spcPts val="100"/>
              </a:spcBef>
            </a:pPr>
            <a:r>
              <a:rPr sz="1400" spc="5" dirty="0">
                <a:cs typeface="Ebrima"/>
              </a:rPr>
              <a:t>He</a:t>
            </a:r>
            <a:r>
              <a:rPr sz="1400" spc="10" dirty="0">
                <a:cs typeface="Ebrima"/>
              </a:rPr>
              <a:t> </a:t>
            </a:r>
            <a:r>
              <a:rPr sz="1400" spc="-5" dirty="0">
                <a:cs typeface="Ebrima"/>
              </a:rPr>
              <a:t>is</a:t>
            </a:r>
            <a:r>
              <a:rPr sz="1400" dirty="0">
                <a:cs typeface="Ebrima"/>
              </a:rPr>
              <a:t> </a:t>
            </a:r>
            <a:r>
              <a:rPr sz="1400" spc="-10" dirty="0">
                <a:cs typeface="Ebrima"/>
              </a:rPr>
              <a:t>credited</a:t>
            </a:r>
            <a:r>
              <a:rPr sz="1400" spc="-5" dirty="0">
                <a:cs typeface="Ebrima"/>
              </a:rPr>
              <a:t> for</a:t>
            </a:r>
            <a:r>
              <a:rPr sz="1400" dirty="0">
                <a:cs typeface="Ebrima"/>
              </a:rPr>
              <a:t> </a:t>
            </a:r>
            <a:r>
              <a:rPr sz="1400" spc="-5" dirty="0">
                <a:cs typeface="Ebrima"/>
              </a:rPr>
              <a:t>giving</a:t>
            </a:r>
            <a:r>
              <a:rPr sz="1400" dirty="0">
                <a:cs typeface="Ebrima"/>
              </a:rPr>
              <a:t> </a:t>
            </a:r>
            <a:r>
              <a:rPr sz="1400" spc="-5" dirty="0">
                <a:cs typeface="Ebrima"/>
              </a:rPr>
              <a:t>India</a:t>
            </a:r>
            <a:r>
              <a:rPr sz="1400" dirty="0">
                <a:cs typeface="Ebrima"/>
              </a:rPr>
              <a:t> </a:t>
            </a:r>
            <a:r>
              <a:rPr sz="1400" spc="-5" dirty="0">
                <a:cs typeface="Ebrima"/>
              </a:rPr>
              <a:t>its</a:t>
            </a:r>
            <a:r>
              <a:rPr sz="1400" dirty="0">
                <a:cs typeface="Ebrima"/>
              </a:rPr>
              <a:t> </a:t>
            </a:r>
            <a:r>
              <a:rPr sz="1400" spc="-5" dirty="0">
                <a:cs typeface="Ebrima"/>
              </a:rPr>
              <a:t>first</a:t>
            </a:r>
            <a:r>
              <a:rPr sz="1400" dirty="0">
                <a:cs typeface="Ebrima"/>
              </a:rPr>
              <a:t> </a:t>
            </a:r>
            <a:r>
              <a:rPr sz="1400" spc="-5" dirty="0">
                <a:cs typeface="Ebrima"/>
              </a:rPr>
              <a:t>indigenous</a:t>
            </a:r>
            <a:r>
              <a:rPr sz="1400" dirty="0">
                <a:cs typeface="Ebrima"/>
              </a:rPr>
              <a:t> </a:t>
            </a:r>
            <a:r>
              <a:rPr sz="1400" spc="5" dirty="0">
                <a:cs typeface="Ebrima"/>
              </a:rPr>
              <a:t>IT</a:t>
            </a:r>
            <a:r>
              <a:rPr sz="1400" spc="10" dirty="0">
                <a:cs typeface="Ebrima"/>
              </a:rPr>
              <a:t> </a:t>
            </a:r>
            <a:r>
              <a:rPr sz="1400" spc="-5" dirty="0">
                <a:cs typeface="Ebrima"/>
              </a:rPr>
              <a:t>Networking</a:t>
            </a:r>
            <a:r>
              <a:rPr sz="1400" dirty="0">
                <a:cs typeface="Ebrima"/>
              </a:rPr>
              <a:t> </a:t>
            </a:r>
            <a:r>
              <a:rPr sz="1400" spc="-5" dirty="0">
                <a:cs typeface="Ebrima"/>
              </a:rPr>
              <a:t>Products </a:t>
            </a:r>
            <a:r>
              <a:rPr sz="1400" dirty="0">
                <a:cs typeface="Ebrima"/>
              </a:rPr>
              <a:t> </a:t>
            </a:r>
            <a:r>
              <a:rPr sz="1400" spc="-5" dirty="0">
                <a:cs typeface="Ebrima"/>
              </a:rPr>
              <a:t>manufacturing</a:t>
            </a:r>
            <a:r>
              <a:rPr sz="1400" dirty="0">
                <a:cs typeface="Ebrima"/>
              </a:rPr>
              <a:t> </a:t>
            </a:r>
            <a:r>
              <a:rPr sz="1400" spc="-5" dirty="0">
                <a:cs typeface="Ebrima"/>
              </a:rPr>
              <a:t>company</a:t>
            </a:r>
            <a:r>
              <a:rPr sz="1400" dirty="0">
                <a:cs typeface="Ebrima"/>
              </a:rPr>
              <a:t> –</a:t>
            </a:r>
            <a:r>
              <a:rPr sz="1400" spc="5" dirty="0">
                <a:cs typeface="Ebrima"/>
              </a:rPr>
              <a:t> </a:t>
            </a:r>
            <a:r>
              <a:rPr sz="1400" spc="-5" dirty="0">
                <a:cs typeface="Ebrima"/>
              </a:rPr>
              <a:t>SMARTLINK,</a:t>
            </a:r>
            <a:r>
              <a:rPr sz="1400" dirty="0">
                <a:cs typeface="Ebrima"/>
              </a:rPr>
              <a:t> which</a:t>
            </a:r>
            <a:r>
              <a:rPr sz="1400" spc="5" dirty="0">
                <a:cs typeface="Ebrima"/>
              </a:rPr>
              <a:t> </a:t>
            </a:r>
            <a:r>
              <a:rPr sz="1400" spc="-10" dirty="0">
                <a:cs typeface="Ebrima"/>
              </a:rPr>
              <a:t>has</a:t>
            </a:r>
            <a:r>
              <a:rPr sz="1400" spc="-5" dirty="0">
                <a:cs typeface="Ebrima"/>
              </a:rPr>
              <a:t> been</a:t>
            </a:r>
            <a:r>
              <a:rPr sz="1400" dirty="0">
                <a:cs typeface="Ebrima"/>
              </a:rPr>
              <a:t> a</a:t>
            </a:r>
            <a:r>
              <a:rPr sz="1400" spc="5" dirty="0">
                <a:cs typeface="Ebrima"/>
              </a:rPr>
              <a:t> </a:t>
            </a:r>
            <a:r>
              <a:rPr sz="1400" spc="-10" dirty="0">
                <a:cs typeface="Ebrima"/>
              </a:rPr>
              <a:t>local</a:t>
            </a:r>
            <a:r>
              <a:rPr sz="1400" spc="-5" dirty="0">
                <a:cs typeface="Ebrima"/>
              </a:rPr>
              <a:t> manufacturing </a:t>
            </a:r>
            <a:r>
              <a:rPr sz="1400" dirty="0">
                <a:cs typeface="Ebrima"/>
              </a:rPr>
              <a:t> </a:t>
            </a:r>
            <a:r>
              <a:rPr sz="1400" spc="-5" dirty="0">
                <a:cs typeface="Ebrima"/>
              </a:rPr>
              <a:t>success</a:t>
            </a:r>
            <a:r>
              <a:rPr sz="1400" spc="5" dirty="0">
                <a:cs typeface="Ebrima"/>
              </a:rPr>
              <a:t> </a:t>
            </a:r>
            <a:r>
              <a:rPr sz="1400" spc="-10" dirty="0">
                <a:cs typeface="Ebrima"/>
              </a:rPr>
              <a:t>story</a:t>
            </a:r>
            <a:r>
              <a:rPr sz="1400" dirty="0">
                <a:cs typeface="Ebrima"/>
              </a:rPr>
              <a:t> </a:t>
            </a:r>
            <a:r>
              <a:rPr sz="1400" spc="-5" dirty="0">
                <a:cs typeface="Ebrima"/>
              </a:rPr>
              <a:t>for over</a:t>
            </a:r>
            <a:r>
              <a:rPr sz="1400" spc="-30" dirty="0">
                <a:cs typeface="Ebrima"/>
              </a:rPr>
              <a:t> </a:t>
            </a:r>
            <a:r>
              <a:rPr sz="1400" spc="-5" dirty="0">
                <a:cs typeface="Ebrima"/>
              </a:rPr>
              <a:t>three</a:t>
            </a:r>
            <a:r>
              <a:rPr sz="1400" spc="25" dirty="0">
                <a:cs typeface="Ebrima"/>
              </a:rPr>
              <a:t> </a:t>
            </a:r>
            <a:r>
              <a:rPr sz="1400" spc="-10" dirty="0">
                <a:cs typeface="Ebrima"/>
              </a:rPr>
              <a:t>decades.</a:t>
            </a:r>
            <a:endParaRPr sz="1400" dirty="0">
              <a:cs typeface="Ebrima"/>
            </a:endParaRPr>
          </a:p>
          <a:p>
            <a:pPr>
              <a:lnSpc>
                <a:spcPct val="100000"/>
              </a:lnSpc>
              <a:spcBef>
                <a:spcPts val="45"/>
              </a:spcBef>
            </a:pPr>
            <a:endParaRPr sz="1400" dirty="0">
              <a:cs typeface="Ebrima"/>
            </a:endParaRPr>
          </a:p>
          <a:p>
            <a:pPr marL="34925" marR="5080" algn="just">
              <a:lnSpc>
                <a:spcPct val="100000"/>
              </a:lnSpc>
            </a:pPr>
            <a:r>
              <a:rPr sz="1400" spc="5" dirty="0">
                <a:cs typeface="Ebrima"/>
              </a:rPr>
              <a:t>He </a:t>
            </a:r>
            <a:r>
              <a:rPr sz="1400" spc="-10" dirty="0">
                <a:cs typeface="Ebrima"/>
              </a:rPr>
              <a:t>has </a:t>
            </a:r>
            <a:r>
              <a:rPr sz="1400" spc="-5" dirty="0">
                <a:cs typeface="Ebrima"/>
              </a:rPr>
              <a:t>been </a:t>
            </a:r>
            <a:r>
              <a:rPr sz="1400" spc="-10" dirty="0">
                <a:cs typeface="Ebrima"/>
              </a:rPr>
              <a:t>instrumental </a:t>
            </a:r>
            <a:r>
              <a:rPr sz="1400" spc="-5" dirty="0">
                <a:cs typeface="Ebrima"/>
              </a:rPr>
              <a:t>in </a:t>
            </a:r>
            <a:r>
              <a:rPr sz="1400" spc="-10" dirty="0">
                <a:cs typeface="Ebrima"/>
              </a:rPr>
              <a:t>introducing Channel Distribution </a:t>
            </a:r>
            <a:r>
              <a:rPr sz="1400" spc="-5" dirty="0">
                <a:cs typeface="Ebrima"/>
              </a:rPr>
              <a:t>of </a:t>
            </a:r>
            <a:r>
              <a:rPr sz="1400" spc="-10" dirty="0">
                <a:cs typeface="Ebrima"/>
              </a:rPr>
              <a:t>products </a:t>
            </a:r>
            <a:r>
              <a:rPr sz="1400" spc="-5" dirty="0">
                <a:cs typeface="Ebrima"/>
              </a:rPr>
              <a:t>of well- </a:t>
            </a:r>
            <a:r>
              <a:rPr sz="1400" dirty="0">
                <a:cs typeface="Ebrima"/>
              </a:rPr>
              <a:t> </a:t>
            </a:r>
            <a:r>
              <a:rPr sz="1400" spc="-5" dirty="0">
                <a:cs typeface="Ebrima"/>
              </a:rPr>
              <a:t>known</a:t>
            </a:r>
            <a:r>
              <a:rPr sz="1400" spc="85" dirty="0">
                <a:cs typeface="Ebrima"/>
              </a:rPr>
              <a:t> </a:t>
            </a:r>
            <a:r>
              <a:rPr sz="1400" spc="-10" dirty="0">
                <a:cs typeface="Ebrima"/>
              </a:rPr>
              <a:t>global</a:t>
            </a:r>
            <a:r>
              <a:rPr sz="1400" spc="100" dirty="0">
                <a:cs typeface="Ebrima"/>
              </a:rPr>
              <a:t> </a:t>
            </a:r>
            <a:r>
              <a:rPr sz="1400" spc="-5" dirty="0">
                <a:cs typeface="Ebrima"/>
              </a:rPr>
              <a:t>IT</a:t>
            </a:r>
            <a:r>
              <a:rPr sz="1400" spc="95" dirty="0">
                <a:cs typeface="Ebrima"/>
              </a:rPr>
              <a:t> </a:t>
            </a:r>
            <a:r>
              <a:rPr sz="1400" spc="-5" dirty="0">
                <a:cs typeface="Ebrima"/>
              </a:rPr>
              <a:t>Enterprise</a:t>
            </a:r>
            <a:r>
              <a:rPr sz="1400" spc="100" dirty="0">
                <a:cs typeface="Ebrima"/>
              </a:rPr>
              <a:t> </a:t>
            </a:r>
            <a:r>
              <a:rPr sz="1400" spc="-5" dirty="0">
                <a:cs typeface="Ebrima"/>
              </a:rPr>
              <a:t>Products</a:t>
            </a:r>
            <a:r>
              <a:rPr sz="1400" spc="100" dirty="0">
                <a:cs typeface="Ebrima"/>
              </a:rPr>
              <a:t> </a:t>
            </a:r>
            <a:r>
              <a:rPr sz="1400" spc="-5" dirty="0">
                <a:cs typeface="Ebrima"/>
              </a:rPr>
              <a:t>brands</a:t>
            </a:r>
            <a:r>
              <a:rPr sz="1400" spc="100" dirty="0">
                <a:cs typeface="Ebrima"/>
              </a:rPr>
              <a:t> </a:t>
            </a:r>
            <a:r>
              <a:rPr sz="1400" spc="-5" dirty="0">
                <a:cs typeface="Ebrima"/>
              </a:rPr>
              <a:t>Cisco</a:t>
            </a:r>
            <a:r>
              <a:rPr sz="1400" spc="90" dirty="0">
                <a:cs typeface="Ebrima"/>
              </a:rPr>
              <a:t> </a:t>
            </a:r>
            <a:r>
              <a:rPr sz="1400" dirty="0">
                <a:cs typeface="Ebrima"/>
              </a:rPr>
              <a:t>&amp;</a:t>
            </a:r>
            <a:r>
              <a:rPr sz="1400" spc="100" dirty="0">
                <a:cs typeface="Ebrima"/>
              </a:rPr>
              <a:t> </a:t>
            </a:r>
            <a:r>
              <a:rPr sz="1400" spc="-10" dirty="0">
                <a:cs typeface="Ebrima"/>
              </a:rPr>
              <a:t>Foundry.</a:t>
            </a:r>
            <a:r>
              <a:rPr sz="1400" spc="105" dirty="0">
                <a:cs typeface="Ebrima"/>
              </a:rPr>
              <a:t> </a:t>
            </a:r>
            <a:r>
              <a:rPr sz="1400" spc="5" dirty="0">
                <a:cs typeface="Ebrima"/>
              </a:rPr>
              <a:t>He</a:t>
            </a:r>
            <a:r>
              <a:rPr sz="1400" spc="95" dirty="0">
                <a:cs typeface="Ebrima"/>
              </a:rPr>
              <a:t> </a:t>
            </a:r>
            <a:r>
              <a:rPr sz="1400" spc="-10" dirty="0">
                <a:cs typeface="Ebrima"/>
              </a:rPr>
              <a:t>had</a:t>
            </a:r>
            <a:r>
              <a:rPr sz="1400" spc="90" dirty="0">
                <a:cs typeface="Ebrima"/>
              </a:rPr>
              <a:t> </a:t>
            </a:r>
            <a:r>
              <a:rPr sz="1400" spc="-10" dirty="0">
                <a:cs typeface="Ebrima"/>
              </a:rPr>
              <a:t>joint</a:t>
            </a:r>
            <a:r>
              <a:rPr sz="1400" spc="105" dirty="0">
                <a:cs typeface="Ebrima"/>
              </a:rPr>
              <a:t> </a:t>
            </a:r>
            <a:r>
              <a:rPr sz="1400" spc="-5" dirty="0">
                <a:cs typeface="Ebrima"/>
              </a:rPr>
              <a:t>ventures </a:t>
            </a:r>
            <a:r>
              <a:rPr sz="1400" spc="-315" dirty="0">
                <a:cs typeface="Ebrima"/>
              </a:rPr>
              <a:t> </a:t>
            </a:r>
            <a:r>
              <a:rPr sz="1400" spc="-5" dirty="0">
                <a:cs typeface="Ebrima"/>
              </a:rPr>
              <a:t>in manufacturing </a:t>
            </a:r>
            <a:r>
              <a:rPr sz="1400" dirty="0">
                <a:cs typeface="Ebrima"/>
              </a:rPr>
              <a:t>products </a:t>
            </a:r>
            <a:r>
              <a:rPr sz="1400" spc="-10" dirty="0">
                <a:cs typeface="Ebrima"/>
              </a:rPr>
              <a:t>locally </a:t>
            </a:r>
            <a:r>
              <a:rPr sz="1400" spc="-5" dirty="0">
                <a:cs typeface="Ebrima"/>
              </a:rPr>
              <a:t>with D-Link </a:t>
            </a:r>
            <a:r>
              <a:rPr sz="1400" spc="-10" dirty="0">
                <a:cs typeface="Ebrima"/>
              </a:rPr>
              <a:t>Corporation </a:t>
            </a:r>
            <a:r>
              <a:rPr sz="1400" spc="-5" dirty="0">
                <a:cs typeface="Ebrima"/>
              </a:rPr>
              <a:t>in Networking Products, </a:t>
            </a:r>
            <a:r>
              <a:rPr sz="1400" dirty="0">
                <a:cs typeface="Ebrima"/>
              </a:rPr>
              <a:t> GIGABYTE </a:t>
            </a:r>
            <a:r>
              <a:rPr sz="1400" spc="-5" dirty="0">
                <a:cs typeface="Ebrima"/>
              </a:rPr>
              <a:t>for motherboards, LANNER for Industrial IT Products </a:t>
            </a:r>
            <a:r>
              <a:rPr sz="1400" dirty="0">
                <a:cs typeface="Ebrima"/>
              </a:rPr>
              <a:t>and </a:t>
            </a:r>
            <a:r>
              <a:rPr sz="1400" spc="-5" dirty="0">
                <a:cs typeface="Ebrima"/>
              </a:rPr>
              <a:t>SAPPHIRE UK for </a:t>
            </a:r>
            <a:r>
              <a:rPr sz="1400" dirty="0">
                <a:cs typeface="Ebrima"/>
              </a:rPr>
              <a:t> SCS</a:t>
            </a:r>
            <a:r>
              <a:rPr sz="1400" spc="-35" dirty="0">
                <a:cs typeface="Ebrima"/>
              </a:rPr>
              <a:t> </a:t>
            </a:r>
            <a:r>
              <a:rPr sz="1400" spc="-10" dirty="0">
                <a:cs typeface="Ebrima"/>
              </a:rPr>
              <a:t>products.</a:t>
            </a:r>
            <a:endParaRPr sz="1400" dirty="0">
              <a:cs typeface="Ebrima"/>
            </a:endParaRPr>
          </a:p>
          <a:p>
            <a:pPr>
              <a:lnSpc>
                <a:spcPct val="100000"/>
              </a:lnSpc>
              <a:spcBef>
                <a:spcPts val="20"/>
              </a:spcBef>
            </a:pPr>
            <a:endParaRPr sz="1400" dirty="0">
              <a:cs typeface="Ebrima"/>
            </a:endParaRPr>
          </a:p>
          <a:p>
            <a:pPr marL="30480" marR="13970" algn="just">
              <a:lnSpc>
                <a:spcPct val="100000"/>
              </a:lnSpc>
            </a:pPr>
            <a:r>
              <a:rPr sz="1400" spc="5" dirty="0">
                <a:cs typeface="Ebrima"/>
              </a:rPr>
              <a:t>He </a:t>
            </a:r>
            <a:r>
              <a:rPr sz="1400" spc="-10" dirty="0">
                <a:cs typeface="Ebrima"/>
              </a:rPr>
              <a:t>also</a:t>
            </a:r>
            <a:r>
              <a:rPr sz="1400" spc="-5" dirty="0">
                <a:cs typeface="Ebrima"/>
              </a:rPr>
              <a:t> </a:t>
            </a:r>
            <a:r>
              <a:rPr sz="1400" spc="-10" dirty="0">
                <a:cs typeface="Ebrima"/>
              </a:rPr>
              <a:t>played</a:t>
            </a:r>
            <a:r>
              <a:rPr sz="1400" spc="-5" dirty="0">
                <a:cs typeface="Ebrima"/>
              </a:rPr>
              <a:t> </a:t>
            </a:r>
            <a:r>
              <a:rPr sz="1400" dirty="0">
                <a:cs typeface="Ebrima"/>
              </a:rPr>
              <a:t>a </a:t>
            </a:r>
            <a:r>
              <a:rPr sz="1400" spc="-5" dirty="0">
                <a:cs typeface="Ebrima"/>
              </a:rPr>
              <a:t>key role in </a:t>
            </a:r>
            <a:r>
              <a:rPr sz="1400" spc="-10" dirty="0">
                <a:cs typeface="Ebrima"/>
              </a:rPr>
              <a:t>creating</a:t>
            </a:r>
            <a:r>
              <a:rPr sz="1400" spc="-5" dirty="0">
                <a:cs typeface="Ebrima"/>
              </a:rPr>
              <a:t> the</a:t>
            </a:r>
            <a:r>
              <a:rPr sz="1400" dirty="0">
                <a:cs typeface="Ebrima"/>
              </a:rPr>
              <a:t> </a:t>
            </a:r>
            <a:r>
              <a:rPr sz="1400" spc="-10" dirty="0">
                <a:cs typeface="Ebrima"/>
              </a:rPr>
              <a:t>Channel</a:t>
            </a:r>
            <a:r>
              <a:rPr sz="1400" spc="-5" dirty="0">
                <a:cs typeface="Ebrima"/>
              </a:rPr>
              <a:t> </a:t>
            </a:r>
            <a:r>
              <a:rPr sz="1400" spc="-10" dirty="0">
                <a:cs typeface="Ebrima"/>
              </a:rPr>
              <a:t>Distribution</a:t>
            </a:r>
            <a:r>
              <a:rPr sz="1400" spc="-5" dirty="0">
                <a:cs typeface="Ebrima"/>
              </a:rPr>
              <a:t> in IT Networking </a:t>
            </a:r>
            <a:r>
              <a:rPr sz="1400" dirty="0">
                <a:cs typeface="Ebrima"/>
              </a:rPr>
              <a:t> </a:t>
            </a:r>
            <a:r>
              <a:rPr sz="1400" spc="-10" dirty="0">
                <a:cs typeface="Ebrima"/>
              </a:rPr>
              <a:t>Products</a:t>
            </a:r>
            <a:r>
              <a:rPr sz="1400" spc="25" dirty="0">
                <a:cs typeface="Ebrima"/>
              </a:rPr>
              <a:t> </a:t>
            </a:r>
            <a:r>
              <a:rPr sz="1400" spc="-10" dirty="0">
                <a:cs typeface="Ebrima"/>
              </a:rPr>
              <a:t>market</a:t>
            </a:r>
            <a:r>
              <a:rPr sz="1400" spc="30" dirty="0">
                <a:cs typeface="Ebrima"/>
              </a:rPr>
              <a:t> </a:t>
            </a:r>
            <a:r>
              <a:rPr sz="1400" spc="-10" dirty="0">
                <a:cs typeface="Ebrima"/>
              </a:rPr>
              <a:t>and</a:t>
            </a:r>
            <a:r>
              <a:rPr sz="1400" spc="20" dirty="0">
                <a:cs typeface="Ebrima"/>
              </a:rPr>
              <a:t> </a:t>
            </a:r>
            <a:r>
              <a:rPr sz="1400" spc="-10" dirty="0">
                <a:cs typeface="Ebrima"/>
              </a:rPr>
              <a:t>developing</a:t>
            </a:r>
            <a:r>
              <a:rPr sz="1400" spc="20" dirty="0">
                <a:cs typeface="Ebrima"/>
              </a:rPr>
              <a:t> </a:t>
            </a:r>
            <a:r>
              <a:rPr sz="1400" spc="-5" dirty="0">
                <a:cs typeface="Ebrima"/>
              </a:rPr>
              <a:t>the</a:t>
            </a:r>
            <a:r>
              <a:rPr sz="1400" dirty="0">
                <a:cs typeface="Ebrima"/>
              </a:rPr>
              <a:t> </a:t>
            </a:r>
            <a:r>
              <a:rPr sz="1400" spc="-10" dirty="0">
                <a:cs typeface="Ebrima"/>
              </a:rPr>
              <a:t>Channel</a:t>
            </a:r>
            <a:r>
              <a:rPr sz="1400" spc="5" dirty="0">
                <a:cs typeface="Ebrima"/>
              </a:rPr>
              <a:t> </a:t>
            </a:r>
            <a:r>
              <a:rPr sz="1400" spc="-5" dirty="0">
                <a:cs typeface="Ebrima"/>
              </a:rPr>
              <a:t>Ecosystem</a:t>
            </a:r>
            <a:r>
              <a:rPr sz="1400" spc="50" dirty="0">
                <a:cs typeface="Ebrima"/>
              </a:rPr>
              <a:t> </a:t>
            </a:r>
            <a:r>
              <a:rPr sz="1400" spc="-5" dirty="0">
                <a:cs typeface="Ebrima"/>
              </a:rPr>
              <a:t>in</a:t>
            </a:r>
            <a:r>
              <a:rPr sz="1400" spc="-20" dirty="0">
                <a:cs typeface="Ebrima"/>
              </a:rPr>
              <a:t> </a:t>
            </a:r>
            <a:r>
              <a:rPr sz="1400" spc="-10" dirty="0">
                <a:cs typeface="Ebrima"/>
              </a:rPr>
              <a:t>India.</a:t>
            </a:r>
            <a:endParaRPr sz="1400" dirty="0">
              <a:cs typeface="Ebrima"/>
            </a:endParaRPr>
          </a:p>
          <a:p>
            <a:pPr>
              <a:lnSpc>
                <a:spcPct val="100000"/>
              </a:lnSpc>
              <a:spcBef>
                <a:spcPts val="50"/>
              </a:spcBef>
            </a:pPr>
            <a:endParaRPr sz="1400" dirty="0">
              <a:cs typeface="Ebrima"/>
            </a:endParaRPr>
          </a:p>
          <a:p>
            <a:pPr marL="12700" algn="just">
              <a:lnSpc>
                <a:spcPct val="100000"/>
              </a:lnSpc>
            </a:pPr>
            <a:r>
              <a:rPr sz="1400" b="1" spc="-5" dirty="0">
                <a:cs typeface="Ebrima"/>
              </a:rPr>
              <a:t>DIGISOL</a:t>
            </a:r>
            <a:r>
              <a:rPr sz="1400" b="1" spc="-10" dirty="0">
                <a:cs typeface="Ebrima"/>
              </a:rPr>
              <a:t> </a:t>
            </a:r>
            <a:r>
              <a:rPr sz="1400" b="1" spc="-5" dirty="0">
                <a:cs typeface="Ebrima"/>
              </a:rPr>
              <a:t>is the </a:t>
            </a:r>
            <a:r>
              <a:rPr sz="1400" b="1" spc="-10" dirty="0">
                <a:cs typeface="Ebrima"/>
              </a:rPr>
              <a:t>brainchild</a:t>
            </a:r>
            <a:r>
              <a:rPr sz="1400" b="1" spc="15" dirty="0">
                <a:cs typeface="Ebrima"/>
              </a:rPr>
              <a:t> </a:t>
            </a:r>
            <a:r>
              <a:rPr sz="1400" b="1" spc="-5" dirty="0">
                <a:cs typeface="Ebrima"/>
              </a:rPr>
              <a:t>of</a:t>
            </a:r>
            <a:r>
              <a:rPr sz="1400" b="1" spc="15" dirty="0">
                <a:cs typeface="Ebrima"/>
              </a:rPr>
              <a:t> </a:t>
            </a:r>
            <a:r>
              <a:rPr sz="1400" b="1" spc="-5" dirty="0">
                <a:cs typeface="Ebrima"/>
              </a:rPr>
              <a:t>Mr.</a:t>
            </a:r>
            <a:r>
              <a:rPr sz="1400" b="1" spc="-20" dirty="0">
                <a:cs typeface="Ebrima"/>
              </a:rPr>
              <a:t> </a:t>
            </a:r>
            <a:r>
              <a:rPr sz="1400" b="1" spc="-5" dirty="0">
                <a:cs typeface="Ebrima"/>
              </a:rPr>
              <a:t>K.</a:t>
            </a:r>
            <a:r>
              <a:rPr sz="1400" b="1" spc="5" dirty="0">
                <a:cs typeface="Ebrima"/>
              </a:rPr>
              <a:t> </a:t>
            </a:r>
            <a:r>
              <a:rPr sz="1400" b="1" dirty="0">
                <a:cs typeface="Ebrima"/>
              </a:rPr>
              <a:t>R.</a:t>
            </a:r>
            <a:r>
              <a:rPr sz="1400" b="1" spc="-20" dirty="0">
                <a:cs typeface="Ebrima"/>
              </a:rPr>
              <a:t> </a:t>
            </a:r>
            <a:r>
              <a:rPr sz="1400" b="1" spc="-10" dirty="0">
                <a:cs typeface="Ebrima"/>
              </a:rPr>
              <a:t>Naik</a:t>
            </a:r>
            <a:endParaRPr sz="1400" b="1" dirty="0">
              <a:cs typeface="Ebrima"/>
            </a:endParaRPr>
          </a:p>
        </p:txBody>
      </p:sp>
      <p:sp>
        <p:nvSpPr>
          <p:cNvPr id="20" name="TextBox 19">
            <a:extLst>
              <a:ext uri="{FF2B5EF4-FFF2-40B4-BE49-F238E27FC236}">
                <a16:creationId xmlns:a16="http://schemas.microsoft.com/office/drawing/2014/main" id="{5521E190-6491-108A-E688-431CE0B1A481}"/>
              </a:ext>
            </a:extLst>
          </p:cNvPr>
          <p:cNvSpPr txBox="1"/>
          <p:nvPr/>
        </p:nvSpPr>
        <p:spPr>
          <a:xfrm>
            <a:off x="1412312" y="1045566"/>
            <a:ext cx="3158235" cy="584775"/>
          </a:xfrm>
          <a:prstGeom prst="rect">
            <a:avLst/>
          </a:prstGeom>
          <a:noFill/>
        </p:spPr>
        <p:txBody>
          <a:bodyPr wrap="square" rtlCol="0">
            <a:spAutoFit/>
          </a:bodyPr>
          <a:lstStyle/>
          <a:p>
            <a:r>
              <a:rPr lang="en-US" sz="3200" b="1" dirty="0">
                <a:solidFill>
                  <a:srgbClr val="C00000"/>
                </a:solidFill>
              </a:rPr>
              <a:t>OUR FOUNDER</a:t>
            </a:r>
          </a:p>
        </p:txBody>
      </p:sp>
      <p:sp>
        <p:nvSpPr>
          <p:cNvPr id="9" name="Rectangle 8">
            <a:extLst>
              <a:ext uri="{FF2B5EF4-FFF2-40B4-BE49-F238E27FC236}">
                <a16:creationId xmlns:a16="http://schemas.microsoft.com/office/drawing/2014/main" id="{C078DC64-C600-9361-02DC-745EDE27CB54}"/>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3D79EB-DB53-3396-FCFF-7F7E928FF543}"/>
              </a:ext>
            </a:extLst>
          </p:cNvPr>
          <p:cNvSpPr/>
          <p:nvPr/>
        </p:nvSpPr>
        <p:spPr>
          <a:xfrm>
            <a:off x="104646" y="851111"/>
            <a:ext cx="12087353" cy="4988215"/>
          </a:xfrm>
          <a:prstGeom prst="rect">
            <a:avLst/>
          </a:prstGeom>
          <a:solidFill>
            <a:srgbClr val="CD2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a:extLst>
              <a:ext uri="{FF2B5EF4-FFF2-40B4-BE49-F238E27FC236}">
                <a16:creationId xmlns:a16="http://schemas.microsoft.com/office/drawing/2014/main" id="{0A4E48AE-43C9-8922-E306-FFA19254C244}"/>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 name="Group 5">
            <a:extLst>
              <a:ext uri="{FF2B5EF4-FFF2-40B4-BE49-F238E27FC236}">
                <a16:creationId xmlns:a16="http://schemas.microsoft.com/office/drawing/2014/main" id="{E413A26C-2110-A1E5-26D7-229BD314C506}"/>
              </a:ext>
            </a:extLst>
          </p:cNvPr>
          <p:cNvGrpSpPr/>
          <p:nvPr/>
        </p:nvGrpSpPr>
        <p:grpSpPr>
          <a:xfrm>
            <a:off x="1032659" y="2287944"/>
            <a:ext cx="5115663" cy="1736224"/>
            <a:chOff x="1648611" y="2701759"/>
            <a:chExt cx="5115663" cy="1736224"/>
          </a:xfrm>
        </p:grpSpPr>
        <p:sp>
          <p:nvSpPr>
            <p:cNvPr id="7" name="Title 1">
              <a:extLst>
                <a:ext uri="{FF2B5EF4-FFF2-40B4-BE49-F238E27FC236}">
                  <a16:creationId xmlns:a16="http://schemas.microsoft.com/office/drawing/2014/main" id="{AEE04E60-EE89-7FE3-A54E-67255CD7ABEF}"/>
                </a:ext>
              </a:extLst>
            </p:cNvPr>
            <p:cNvSpPr txBox="1">
              <a:spLocks/>
            </p:cNvSpPr>
            <p:nvPr/>
          </p:nvSpPr>
          <p:spPr>
            <a:xfrm>
              <a:off x="1648611" y="2701759"/>
              <a:ext cx="3701989" cy="1563276"/>
            </a:xfrm>
            <a:prstGeom prst="rect">
              <a:avLst/>
            </a:prstGeom>
            <a:noFill/>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chemeClr val="bg1"/>
                  </a:solidFill>
                  <a:latin typeface="Eurostile LT Std Bold" panose="020B0804020202050204" pitchFamily="34" charset="0"/>
                </a:rPr>
                <a:t>THANK YOU</a:t>
              </a:r>
              <a:endParaRPr lang="en-IN" sz="4000" b="1" dirty="0">
                <a:solidFill>
                  <a:schemeClr val="bg1"/>
                </a:solidFill>
                <a:latin typeface="Eurostile LT Std Bold" panose="020B0804020202050204" pitchFamily="34" charset="0"/>
              </a:endParaRPr>
            </a:p>
          </p:txBody>
        </p:sp>
        <p:pic>
          <p:nvPicPr>
            <p:cNvPr id="8" name="Graphic 7">
              <a:extLst>
                <a:ext uri="{FF2B5EF4-FFF2-40B4-BE49-F238E27FC236}">
                  <a16:creationId xmlns:a16="http://schemas.microsoft.com/office/drawing/2014/main" id="{1CB7C00E-2370-D34A-FF6F-1DC3AE88CBE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flipV="1">
              <a:off x="3499607" y="3422112"/>
              <a:ext cx="3264667" cy="1015871"/>
            </a:xfrm>
            <a:prstGeom prst="rect">
              <a:avLst/>
            </a:prstGeom>
          </p:spPr>
        </p:pic>
      </p:grpSp>
      <p:cxnSp>
        <p:nvCxnSpPr>
          <p:cNvPr id="11" name="Straight Connector 10">
            <a:extLst>
              <a:ext uri="{FF2B5EF4-FFF2-40B4-BE49-F238E27FC236}">
                <a16:creationId xmlns:a16="http://schemas.microsoft.com/office/drawing/2014/main" id="{8BDC79C3-D63F-FFD6-77BC-94EF904BC0E9}"/>
              </a:ext>
            </a:extLst>
          </p:cNvPr>
          <p:cNvCxnSpPr>
            <a:cxnSpLocks/>
          </p:cNvCxnSpPr>
          <p:nvPr/>
        </p:nvCxnSpPr>
        <p:spPr>
          <a:xfrm>
            <a:off x="9707904" y="3915978"/>
            <a:ext cx="0" cy="4404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1AD22F-9214-D995-6383-90778B51694B}"/>
              </a:ext>
            </a:extLst>
          </p:cNvPr>
          <p:cNvCxnSpPr>
            <a:cxnSpLocks/>
          </p:cNvCxnSpPr>
          <p:nvPr/>
        </p:nvCxnSpPr>
        <p:spPr>
          <a:xfrm>
            <a:off x="11627736" y="3034850"/>
            <a:ext cx="0" cy="44043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10;&#10;Description automatically generated">
            <a:extLst>
              <a:ext uri="{FF2B5EF4-FFF2-40B4-BE49-F238E27FC236}">
                <a16:creationId xmlns:a16="http://schemas.microsoft.com/office/drawing/2014/main" id="{6FAF062F-248A-E82E-1FAA-A0D359873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14" name="TextBox 13">
            <a:extLst>
              <a:ext uri="{FF2B5EF4-FFF2-40B4-BE49-F238E27FC236}">
                <a16:creationId xmlns:a16="http://schemas.microsoft.com/office/drawing/2014/main" id="{AF756278-506D-A2B7-1147-8792AC618010}"/>
              </a:ext>
            </a:extLst>
          </p:cNvPr>
          <p:cNvSpPr txBox="1"/>
          <p:nvPr/>
        </p:nvSpPr>
        <p:spPr>
          <a:xfrm>
            <a:off x="5393890" y="975801"/>
            <a:ext cx="6574393" cy="584775"/>
          </a:xfrm>
          <a:prstGeom prst="rect">
            <a:avLst/>
          </a:prstGeom>
          <a:noFill/>
        </p:spPr>
        <p:txBody>
          <a:bodyPr wrap="square" anchor="ctr">
            <a:spAutoFit/>
          </a:bodyPr>
          <a:lstStyle/>
          <a:p>
            <a:pPr algn="r"/>
            <a:r>
              <a:rPr lang="en-US" sz="3200" b="1" dirty="0">
                <a:solidFill>
                  <a:schemeClr val="bg1"/>
                </a:solidFill>
                <a:latin typeface="Arial" panose="020B0604020202020204" pitchFamily="34" charset="0"/>
                <a:cs typeface="Arial" panose="020B0604020202020204" pitchFamily="34" charset="0"/>
              </a:rPr>
              <a:t>DIGISOL CONTACT DETAILS</a:t>
            </a:r>
            <a:endParaRPr lang="en-US" sz="105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77D47432-03B5-1CDD-A704-59E5E08D7240}"/>
              </a:ext>
            </a:extLst>
          </p:cNvPr>
          <p:cNvCxnSpPr>
            <a:cxnSpLocks/>
          </p:cNvCxnSpPr>
          <p:nvPr/>
        </p:nvCxnSpPr>
        <p:spPr>
          <a:xfrm flipH="1">
            <a:off x="9087452" y="1603025"/>
            <a:ext cx="265321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G Murali…">
            <a:extLst>
              <a:ext uri="{FF2B5EF4-FFF2-40B4-BE49-F238E27FC236}">
                <a16:creationId xmlns:a16="http://schemas.microsoft.com/office/drawing/2014/main" id="{F9FF8CA9-61FE-8412-FA7F-B5DDFA3AE313}"/>
              </a:ext>
            </a:extLst>
          </p:cNvPr>
          <p:cNvSpPr txBox="1"/>
          <p:nvPr/>
        </p:nvSpPr>
        <p:spPr>
          <a:xfrm>
            <a:off x="9707904" y="2957011"/>
            <a:ext cx="1847305" cy="60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r">
              <a:defRPr sz="1600">
                <a:solidFill>
                  <a:srgbClr val="FFFFFF"/>
                </a:solidFill>
                <a:latin typeface="Arial"/>
                <a:ea typeface="Arial"/>
                <a:cs typeface="Arial"/>
                <a:sym typeface="Arial"/>
              </a:defRPr>
            </a:pPr>
            <a:r>
              <a:rPr lang="en-IN" sz="1100" dirty="0">
                <a:sym typeface="Arial"/>
              </a:rPr>
              <a:t>Mr. Samir Kamat</a:t>
            </a:r>
            <a:r>
              <a:rPr lang="en-US" sz="1100" dirty="0"/>
              <a:t> </a:t>
            </a:r>
          </a:p>
          <a:p>
            <a:pPr algn="r">
              <a:defRPr sz="1600">
                <a:solidFill>
                  <a:srgbClr val="FFFFFF"/>
                </a:solidFill>
                <a:latin typeface="Arial"/>
                <a:ea typeface="Arial"/>
                <a:cs typeface="Arial"/>
                <a:sym typeface="Arial"/>
              </a:defRPr>
            </a:pPr>
            <a:r>
              <a:rPr lang="en-US" sz="1100" dirty="0"/>
              <a:t>+91 9819245607</a:t>
            </a:r>
          </a:p>
          <a:p>
            <a:pPr algn="r">
              <a:defRPr sz="1600">
                <a:solidFill>
                  <a:srgbClr val="FFFFFF"/>
                </a:solidFill>
                <a:latin typeface="Arial"/>
                <a:ea typeface="Arial"/>
                <a:cs typeface="Arial"/>
                <a:sym typeface="Arial"/>
              </a:defRPr>
            </a:pPr>
            <a:r>
              <a:rPr lang="en-US" sz="1100" dirty="0"/>
              <a:t>Samir.kamat@digisol.com</a:t>
            </a:r>
          </a:p>
        </p:txBody>
      </p:sp>
      <p:sp>
        <p:nvSpPr>
          <p:cNvPr id="17" name="SYNEGRA  Electronics Manufacturing Services…">
            <a:extLst>
              <a:ext uri="{FF2B5EF4-FFF2-40B4-BE49-F238E27FC236}">
                <a16:creationId xmlns:a16="http://schemas.microsoft.com/office/drawing/2014/main" id="{72A76D7C-A989-953F-B4B4-8A37A61F75AB}"/>
              </a:ext>
            </a:extLst>
          </p:cNvPr>
          <p:cNvSpPr txBox="1"/>
          <p:nvPr/>
        </p:nvSpPr>
        <p:spPr>
          <a:xfrm>
            <a:off x="8876974" y="4765034"/>
            <a:ext cx="2863696" cy="769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nchor="ctr">
            <a:spAutoFit/>
          </a:bodyPr>
          <a:lstStyle/>
          <a:p>
            <a:pPr algn="r">
              <a:defRPr sz="1600" b="1">
                <a:solidFill>
                  <a:srgbClr val="FFFFFF"/>
                </a:solidFill>
                <a:latin typeface="Arial"/>
                <a:ea typeface="Arial"/>
                <a:cs typeface="Arial"/>
                <a:sym typeface="Arial"/>
              </a:defRPr>
            </a:pPr>
            <a:r>
              <a:rPr lang="en-US" sz="1100" dirty="0"/>
              <a:t>DIGISOL SYSTEMS LTD</a:t>
            </a:r>
          </a:p>
          <a:p>
            <a:pPr algn="r"/>
            <a:r>
              <a:rPr lang="en-IN"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CITIPOINT, 7th Floor, Unit No. B-701, Andheri - Kurla Rd, Andheri East, </a:t>
            </a:r>
            <a:endParaRPr lang="en-IN"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r"/>
            <a:r>
              <a:rPr lang="en-IN" sz="11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Mumbai, Maharashtra 400059</a:t>
            </a:r>
            <a:endParaRPr lang="en-IN" sz="800" b="0" dirty="0">
              <a:solidFill>
                <a:schemeClr val="bg1"/>
              </a:solidFill>
              <a:latin typeface="Arial" panose="020B0604020202020204" pitchFamily="34" charset="0"/>
              <a:cs typeface="Arial" panose="020B0604020202020204" pitchFamily="34" charset="0"/>
            </a:endParaRPr>
          </a:p>
        </p:txBody>
      </p:sp>
      <p:sp>
        <p:nvSpPr>
          <p:cNvPr id="18" name="G Murali…">
            <a:extLst>
              <a:ext uri="{FF2B5EF4-FFF2-40B4-BE49-F238E27FC236}">
                <a16:creationId xmlns:a16="http://schemas.microsoft.com/office/drawing/2014/main" id="{DC17EA0A-ACA8-C651-5613-D10B3BD9E459}"/>
              </a:ext>
            </a:extLst>
          </p:cNvPr>
          <p:cNvSpPr txBox="1"/>
          <p:nvPr/>
        </p:nvSpPr>
        <p:spPr>
          <a:xfrm>
            <a:off x="9392496" y="3915978"/>
            <a:ext cx="2235240" cy="60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r">
              <a:defRPr sz="1600">
                <a:solidFill>
                  <a:srgbClr val="FFFFFF"/>
                </a:solidFill>
                <a:latin typeface="Arial"/>
                <a:ea typeface="Arial"/>
                <a:cs typeface="Arial"/>
                <a:sym typeface="Arial"/>
              </a:defRPr>
            </a:pPr>
            <a:r>
              <a:rPr lang="en-IN" sz="1100" dirty="0">
                <a:sym typeface="Arial"/>
              </a:rPr>
              <a:t>Mr. </a:t>
            </a:r>
            <a:r>
              <a:rPr lang="en-US" sz="1100" dirty="0">
                <a:sym typeface="Arial"/>
              </a:rPr>
              <a:t>Dinesh Thakur </a:t>
            </a:r>
            <a:endParaRPr lang="en-US" sz="1100" dirty="0"/>
          </a:p>
          <a:p>
            <a:pPr algn="r">
              <a:defRPr sz="1600">
                <a:solidFill>
                  <a:srgbClr val="FFFFFF"/>
                </a:solidFill>
                <a:latin typeface="Arial"/>
                <a:ea typeface="Arial"/>
                <a:cs typeface="Arial"/>
                <a:sym typeface="Arial"/>
              </a:defRPr>
            </a:pPr>
            <a:r>
              <a:rPr lang="en-US" sz="1100" dirty="0"/>
              <a:t>+91 9987222355</a:t>
            </a:r>
          </a:p>
          <a:p>
            <a:pPr algn="r">
              <a:defRPr sz="1600">
                <a:solidFill>
                  <a:srgbClr val="FFFFFF"/>
                </a:solidFill>
                <a:latin typeface="Arial"/>
                <a:ea typeface="Arial"/>
                <a:cs typeface="Arial"/>
                <a:sym typeface="Arial"/>
              </a:defRPr>
            </a:pPr>
            <a:r>
              <a:rPr lang="en-IN" sz="1100" dirty="0">
                <a:sym typeface="Arial"/>
              </a:rPr>
              <a:t>Dinesh.thakur@digisol.com</a:t>
            </a:r>
            <a:endParaRPr lang="en-US" sz="1100" dirty="0"/>
          </a:p>
        </p:txBody>
      </p:sp>
      <p:sp>
        <p:nvSpPr>
          <p:cNvPr id="19" name="G Murali…">
            <a:extLst>
              <a:ext uri="{FF2B5EF4-FFF2-40B4-BE49-F238E27FC236}">
                <a16:creationId xmlns:a16="http://schemas.microsoft.com/office/drawing/2014/main" id="{DA43DFBC-23B5-0A74-405F-153F00BD2199}"/>
              </a:ext>
            </a:extLst>
          </p:cNvPr>
          <p:cNvSpPr txBox="1"/>
          <p:nvPr/>
        </p:nvSpPr>
        <p:spPr>
          <a:xfrm>
            <a:off x="7290772" y="3876036"/>
            <a:ext cx="2235240" cy="600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pPr algn="r">
              <a:defRPr sz="1600">
                <a:solidFill>
                  <a:srgbClr val="FFFFFF"/>
                </a:solidFill>
                <a:latin typeface="Arial"/>
                <a:ea typeface="Arial"/>
                <a:cs typeface="Arial"/>
                <a:sym typeface="Arial"/>
              </a:defRPr>
            </a:pPr>
            <a:r>
              <a:rPr lang="en-IN" sz="1100" dirty="0">
                <a:sym typeface="Arial"/>
              </a:rPr>
              <a:t>Mr. </a:t>
            </a:r>
            <a:r>
              <a:rPr lang="en-US" sz="1100" dirty="0">
                <a:sym typeface="Arial"/>
              </a:rPr>
              <a:t>Shridhar Kadam </a:t>
            </a:r>
            <a:endParaRPr lang="en-US" sz="1100" dirty="0"/>
          </a:p>
          <a:p>
            <a:pPr algn="r">
              <a:defRPr sz="1600">
                <a:solidFill>
                  <a:srgbClr val="FFFFFF"/>
                </a:solidFill>
                <a:latin typeface="Arial"/>
                <a:ea typeface="Arial"/>
                <a:cs typeface="Arial"/>
                <a:sym typeface="Arial"/>
              </a:defRPr>
            </a:pPr>
            <a:r>
              <a:rPr lang="en-US" sz="1100" dirty="0"/>
              <a:t>+91 9987222354</a:t>
            </a:r>
          </a:p>
          <a:p>
            <a:pPr algn="r">
              <a:defRPr sz="1600">
                <a:solidFill>
                  <a:srgbClr val="FFFFFF"/>
                </a:solidFill>
                <a:latin typeface="Arial"/>
                <a:ea typeface="Arial"/>
                <a:cs typeface="Arial"/>
                <a:sym typeface="Arial"/>
              </a:defRPr>
            </a:pPr>
            <a:r>
              <a:rPr lang="en-IN" sz="1100" dirty="0">
                <a:sym typeface="Arial"/>
              </a:rPr>
              <a:t>Shridhar.kadam@digisol.com</a:t>
            </a:r>
            <a:endParaRPr lang="en-US" sz="1100" dirty="0"/>
          </a:p>
        </p:txBody>
      </p:sp>
    </p:spTree>
    <p:extLst>
      <p:ext uri="{BB962C8B-B14F-4D97-AF65-F5344CB8AC3E}">
        <p14:creationId xmlns:p14="http://schemas.microsoft.com/office/powerpoint/2010/main" val="1048750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3" cstate="print"/>
            <a:stretch>
              <a:fillRect/>
            </a:stretch>
          </p:blipFill>
          <p:spPr>
            <a:xfrm>
              <a:off x="0" y="0"/>
              <a:ext cx="12192000" cy="6857999"/>
            </a:xfrm>
            <a:prstGeom prst="rect">
              <a:avLst/>
            </a:prstGeom>
          </p:spPr>
        </p:pic>
        <p:pic>
          <p:nvPicPr>
            <p:cNvPr id="4" name="object 4"/>
            <p:cNvPicPr/>
            <p:nvPr/>
          </p:nvPicPr>
          <p:blipFill>
            <a:blip r:embed="rId4" cstate="print"/>
            <a:stretch>
              <a:fillRect/>
            </a:stretch>
          </p:blipFill>
          <p:spPr>
            <a:xfrm>
              <a:off x="2980944" y="262127"/>
              <a:ext cx="3541776" cy="1328927"/>
            </a:xfrm>
            <a:prstGeom prst="rect">
              <a:avLst/>
            </a:prstGeom>
          </p:spPr>
        </p:pic>
        <p:sp>
          <p:nvSpPr>
            <p:cNvPr id="5" name="object 5"/>
            <p:cNvSpPr/>
            <p:nvPr/>
          </p:nvSpPr>
          <p:spPr>
            <a:xfrm>
              <a:off x="4605528" y="1685544"/>
              <a:ext cx="637540" cy="737870"/>
            </a:xfrm>
            <a:custGeom>
              <a:avLst/>
              <a:gdLst/>
              <a:ahLst/>
              <a:cxnLst/>
              <a:rect l="l" t="t" r="r" b="b"/>
              <a:pathLst>
                <a:path w="637539" h="737869">
                  <a:moveTo>
                    <a:pt x="0" y="0"/>
                  </a:moveTo>
                  <a:lnTo>
                    <a:pt x="0" y="737615"/>
                  </a:lnTo>
                  <a:lnTo>
                    <a:pt x="637032" y="368807"/>
                  </a:lnTo>
                  <a:lnTo>
                    <a:pt x="0" y="0"/>
                  </a:lnTo>
                  <a:close/>
                </a:path>
              </a:pathLst>
            </a:custGeom>
            <a:solidFill>
              <a:srgbClr val="790000"/>
            </a:solidFill>
          </p:spPr>
          <p:txBody>
            <a:bodyPr wrap="square" lIns="0" tIns="0" rIns="0" bIns="0" rtlCol="0"/>
            <a:lstStyle/>
            <a:p>
              <a:endParaRPr/>
            </a:p>
          </p:txBody>
        </p:sp>
        <p:sp>
          <p:nvSpPr>
            <p:cNvPr id="6" name="object 6"/>
            <p:cNvSpPr/>
            <p:nvPr/>
          </p:nvSpPr>
          <p:spPr>
            <a:xfrm>
              <a:off x="304800" y="262127"/>
              <a:ext cx="4422775" cy="6035040"/>
            </a:xfrm>
            <a:custGeom>
              <a:avLst/>
              <a:gdLst/>
              <a:ahLst/>
              <a:cxnLst/>
              <a:rect l="l" t="t" r="r" b="b"/>
              <a:pathLst>
                <a:path w="4422775" h="6035040">
                  <a:moveTo>
                    <a:pt x="4422648" y="0"/>
                  </a:moveTo>
                  <a:lnTo>
                    <a:pt x="737120" y="0"/>
                  </a:lnTo>
                  <a:lnTo>
                    <a:pt x="688655" y="1568"/>
                  </a:lnTo>
                  <a:lnTo>
                    <a:pt x="641026" y="6207"/>
                  </a:lnTo>
                  <a:lnTo>
                    <a:pt x="594332" y="13821"/>
                  </a:lnTo>
                  <a:lnTo>
                    <a:pt x="548668" y="24312"/>
                  </a:lnTo>
                  <a:lnTo>
                    <a:pt x="504134" y="37583"/>
                  </a:lnTo>
                  <a:lnTo>
                    <a:pt x="460825" y="53537"/>
                  </a:lnTo>
                  <a:lnTo>
                    <a:pt x="418838" y="72076"/>
                  </a:lnTo>
                  <a:lnTo>
                    <a:pt x="378272" y="93104"/>
                  </a:lnTo>
                  <a:lnTo>
                    <a:pt x="339223" y="116523"/>
                  </a:lnTo>
                  <a:lnTo>
                    <a:pt x="301787" y="142235"/>
                  </a:lnTo>
                  <a:lnTo>
                    <a:pt x="266063" y="170145"/>
                  </a:lnTo>
                  <a:lnTo>
                    <a:pt x="232147" y="200154"/>
                  </a:lnTo>
                  <a:lnTo>
                    <a:pt x="200137" y="232165"/>
                  </a:lnTo>
                  <a:lnTo>
                    <a:pt x="170129" y="266082"/>
                  </a:lnTo>
                  <a:lnTo>
                    <a:pt x="142222" y="301806"/>
                  </a:lnTo>
                  <a:lnTo>
                    <a:pt x="116511" y="339242"/>
                  </a:lnTo>
                  <a:lnTo>
                    <a:pt x="93094" y="378291"/>
                  </a:lnTo>
                  <a:lnTo>
                    <a:pt x="72068" y="418856"/>
                  </a:lnTo>
                  <a:lnTo>
                    <a:pt x="53531" y="460840"/>
                  </a:lnTo>
                  <a:lnTo>
                    <a:pt x="37579" y="504147"/>
                  </a:lnTo>
                  <a:lnTo>
                    <a:pt x="24309" y="548678"/>
                  </a:lnTo>
                  <a:lnTo>
                    <a:pt x="13819" y="594337"/>
                  </a:lnTo>
                  <a:lnTo>
                    <a:pt x="6206" y="641026"/>
                  </a:lnTo>
                  <a:lnTo>
                    <a:pt x="1567" y="688649"/>
                  </a:lnTo>
                  <a:lnTo>
                    <a:pt x="0" y="737108"/>
                  </a:lnTo>
                  <a:lnTo>
                    <a:pt x="0" y="6035040"/>
                  </a:lnTo>
                  <a:lnTo>
                    <a:pt x="3685540" y="6035040"/>
                  </a:lnTo>
                  <a:lnTo>
                    <a:pt x="3733998" y="6033472"/>
                  </a:lnTo>
                  <a:lnTo>
                    <a:pt x="3781621" y="6028833"/>
                  </a:lnTo>
                  <a:lnTo>
                    <a:pt x="3828310" y="6021220"/>
                  </a:lnTo>
                  <a:lnTo>
                    <a:pt x="3873969" y="6010730"/>
                  </a:lnTo>
                  <a:lnTo>
                    <a:pt x="3918500" y="5997461"/>
                  </a:lnTo>
                  <a:lnTo>
                    <a:pt x="3961807" y="5981509"/>
                  </a:lnTo>
                  <a:lnTo>
                    <a:pt x="4003791" y="5962971"/>
                  </a:lnTo>
                  <a:lnTo>
                    <a:pt x="4044356" y="5941946"/>
                  </a:lnTo>
                  <a:lnTo>
                    <a:pt x="4083405" y="5918529"/>
                  </a:lnTo>
                  <a:lnTo>
                    <a:pt x="4120841" y="5892818"/>
                  </a:lnTo>
                  <a:lnTo>
                    <a:pt x="4156565" y="5864911"/>
                  </a:lnTo>
                  <a:lnTo>
                    <a:pt x="4190482" y="5834903"/>
                  </a:lnTo>
                  <a:lnTo>
                    <a:pt x="4222493" y="5802893"/>
                  </a:lnTo>
                  <a:lnTo>
                    <a:pt x="4252502" y="5768978"/>
                  </a:lnTo>
                  <a:lnTo>
                    <a:pt x="4280412" y="5733255"/>
                  </a:lnTo>
                  <a:lnTo>
                    <a:pt x="4306124" y="5695820"/>
                  </a:lnTo>
                  <a:lnTo>
                    <a:pt x="4329543" y="5656771"/>
                  </a:lnTo>
                  <a:lnTo>
                    <a:pt x="4350571" y="5616205"/>
                  </a:lnTo>
                  <a:lnTo>
                    <a:pt x="4369110" y="5574220"/>
                  </a:lnTo>
                  <a:lnTo>
                    <a:pt x="4385064" y="5530912"/>
                  </a:lnTo>
                  <a:lnTo>
                    <a:pt x="4398335" y="5486378"/>
                  </a:lnTo>
                  <a:lnTo>
                    <a:pt x="4408826" y="5440716"/>
                  </a:lnTo>
                  <a:lnTo>
                    <a:pt x="4416440" y="5394023"/>
                  </a:lnTo>
                  <a:lnTo>
                    <a:pt x="4421079" y="5346396"/>
                  </a:lnTo>
                  <a:lnTo>
                    <a:pt x="4422648" y="5297932"/>
                  </a:lnTo>
                  <a:lnTo>
                    <a:pt x="4422648" y="0"/>
                  </a:lnTo>
                  <a:close/>
                </a:path>
              </a:pathLst>
            </a:custGeom>
            <a:solidFill>
              <a:srgbClr val="C00000"/>
            </a:solidFill>
          </p:spPr>
          <p:txBody>
            <a:bodyPr wrap="square" lIns="0" tIns="0" rIns="0" bIns="0" rtlCol="0"/>
            <a:lstStyle/>
            <a:p>
              <a:endParaRPr/>
            </a:p>
          </p:txBody>
        </p:sp>
      </p:grpSp>
      <p:sp>
        <p:nvSpPr>
          <p:cNvPr id="7" name="object 7"/>
          <p:cNvSpPr txBox="1">
            <a:spLocks noGrp="1"/>
          </p:cNvSpPr>
          <p:nvPr>
            <p:ph type="title"/>
          </p:nvPr>
        </p:nvSpPr>
        <p:spPr>
          <a:xfrm>
            <a:off x="1389380" y="1153710"/>
            <a:ext cx="1963420" cy="442429"/>
          </a:xfrm>
          <a:prstGeom prst="rect">
            <a:avLst/>
          </a:prstGeom>
        </p:spPr>
        <p:txBody>
          <a:bodyPr vert="horz" wrap="square" lIns="0" tIns="11430" rIns="0" bIns="0" rtlCol="0">
            <a:spAutoFit/>
          </a:bodyPr>
          <a:lstStyle/>
          <a:p>
            <a:pPr marL="12700">
              <a:lnSpc>
                <a:spcPct val="100000"/>
              </a:lnSpc>
              <a:spcBef>
                <a:spcPts val="90"/>
              </a:spcBef>
            </a:pPr>
            <a:r>
              <a:rPr lang="en-US" sz="2800" b="1" dirty="0">
                <a:solidFill>
                  <a:schemeClr val="bg1"/>
                </a:solidFill>
                <a:latin typeface="+mn-lt"/>
                <a:cs typeface="Trebuchet MS"/>
              </a:rPr>
              <a:t>WE ARE…</a:t>
            </a:r>
            <a:endParaRPr sz="2800" b="1" dirty="0">
              <a:solidFill>
                <a:schemeClr val="bg1"/>
              </a:solidFill>
              <a:latin typeface="+mn-lt"/>
              <a:cs typeface="Trebuchet MS"/>
            </a:endParaRPr>
          </a:p>
        </p:txBody>
      </p:sp>
      <p:grpSp>
        <p:nvGrpSpPr>
          <p:cNvPr id="9" name="object 9"/>
          <p:cNvGrpSpPr/>
          <p:nvPr/>
        </p:nvGrpSpPr>
        <p:grpSpPr>
          <a:xfrm>
            <a:off x="7437119" y="935736"/>
            <a:ext cx="2487295" cy="4422775"/>
            <a:chOff x="7437119" y="935736"/>
            <a:chExt cx="2487295" cy="4422775"/>
          </a:xfrm>
        </p:grpSpPr>
        <p:sp>
          <p:nvSpPr>
            <p:cNvPr id="10" name="object 10"/>
            <p:cNvSpPr/>
            <p:nvPr/>
          </p:nvSpPr>
          <p:spPr>
            <a:xfrm>
              <a:off x="8555736" y="935735"/>
              <a:ext cx="1369060" cy="957580"/>
            </a:xfrm>
            <a:custGeom>
              <a:avLst/>
              <a:gdLst/>
              <a:ahLst/>
              <a:cxnLst/>
              <a:rect l="l" t="t" r="r" b="b"/>
              <a:pathLst>
                <a:path w="1369059" h="957580">
                  <a:moveTo>
                    <a:pt x="243840" y="0"/>
                  </a:moveTo>
                  <a:lnTo>
                    <a:pt x="0" y="0"/>
                  </a:lnTo>
                  <a:lnTo>
                    <a:pt x="0" y="947928"/>
                  </a:lnTo>
                  <a:lnTo>
                    <a:pt x="243840" y="947928"/>
                  </a:lnTo>
                  <a:lnTo>
                    <a:pt x="243840" y="719963"/>
                  </a:lnTo>
                  <a:lnTo>
                    <a:pt x="237236" y="720344"/>
                  </a:lnTo>
                  <a:lnTo>
                    <a:pt x="188023" y="713727"/>
                  </a:lnTo>
                  <a:lnTo>
                    <a:pt x="143814" y="695058"/>
                  </a:lnTo>
                  <a:lnTo>
                    <a:pt x="106375" y="666089"/>
                  </a:lnTo>
                  <a:lnTo>
                    <a:pt x="77444" y="628586"/>
                  </a:lnTo>
                  <a:lnTo>
                    <a:pt x="58801" y="584327"/>
                  </a:lnTo>
                  <a:lnTo>
                    <a:pt x="52197" y="535051"/>
                  </a:lnTo>
                  <a:lnTo>
                    <a:pt x="58801" y="485838"/>
                  </a:lnTo>
                  <a:lnTo>
                    <a:pt x="77444" y="441579"/>
                  </a:lnTo>
                  <a:lnTo>
                    <a:pt x="106375" y="404075"/>
                  </a:lnTo>
                  <a:lnTo>
                    <a:pt x="143814" y="375081"/>
                  </a:lnTo>
                  <a:lnTo>
                    <a:pt x="188023" y="356387"/>
                  </a:lnTo>
                  <a:lnTo>
                    <a:pt x="237236" y="349758"/>
                  </a:lnTo>
                  <a:lnTo>
                    <a:pt x="243840" y="350139"/>
                  </a:lnTo>
                  <a:lnTo>
                    <a:pt x="243840" y="0"/>
                  </a:lnTo>
                  <a:close/>
                </a:path>
                <a:path w="1369059" h="957580">
                  <a:moveTo>
                    <a:pt x="1368552" y="534924"/>
                  </a:moveTo>
                  <a:lnTo>
                    <a:pt x="1365707" y="485698"/>
                  </a:lnTo>
                  <a:lnTo>
                    <a:pt x="1357401" y="438124"/>
                  </a:lnTo>
                  <a:lnTo>
                    <a:pt x="1343939" y="392544"/>
                  </a:lnTo>
                  <a:lnTo>
                    <a:pt x="1325638" y="349262"/>
                  </a:lnTo>
                  <a:lnTo>
                    <a:pt x="1302829" y="308610"/>
                  </a:lnTo>
                  <a:lnTo>
                    <a:pt x="1275816" y="270891"/>
                  </a:lnTo>
                  <a:lnTo>
                    <a:pt x="1244917" y="236410"/>
                  </a:lnTo>
                  <a:lnTo>
                    <a:pt x="1210437" y="205511"/>
                  </a:lnTo>
                  <a:lnTo>
                    <a:pt x="1172718" y="178498"/>
                  </a:lnTo>
                  <a:lnTo>
                    <a:pt x="1132065" y="155689"/>
                  </a:lnTo>
                  <a:lnTo>
                    <a:pt x="1088783" y="137388"/>
                  </a:lnTo>
                  <a:lnTo>
                    <a:pt x="1043203" y="123926"/>
                  </a:lnTo>
                  <a:lnTo>
                    <a:pt x="995629" y="115620"/>
                  </a:lnTo>
                  <a:lnTo>
                    <a:pt x="946404" y="112776"/>
                  </a:lnTo>
                  <a:lnTo>
                    <a:pt x="897166" y="115620"/>
                  </a:lnTo>
                  <a:lnTo>
                    <a:pt x="849591" y="123926"/>
                  </a:lnTo>
                  <a:lnTo>
                    <a:pt x="804011" y="137388"/>
                  </a:lnTo>
                  <a:lnTo>
                    <a:pt x="760730" y="155689"/>
                  </a:lnTo>
                  <a:lnTo>
                    <a:pt x="720077" y="178498"/>
                  </a:lnTo>
                  <a:lnTo>
                    <a:pt x="682358" y="205511"/>
                  </a:lnTo>
                  <a:lnTo>
                    <a:pt x="647890" y="236423"/>
                  </a:lnTo>
                  <a:lnTo>
                    <a:pt x="616978" y="270891"/>
                  </a:lnTo>
                  <a:lnTo>
                    <a:pt x="589965" y="308610"/>
                  </a:lnTo>
                  <a:lnTo>
                    <a:pt x="567156" y="349262"/>
                  </a:lnTo>
                  <a:lnTo>
                    <a:pt x="548855" y="392544"/>
                  </a:lnTo>
                  <a:lnTo>
                    <a:pt x="535393" y="438124"/>
                  </a:lnTo>
                  <a:lnTo>
                    <a:pt x="527088" y="485698"/>
                  </a:lnTo>
                  <a:lnTo>
                    <a:pt x="526796" y="490728"/>
                  </a:lnTo>
                  <a:lnTo>
                    <a:pt x="358152" y="490728"/>
                  </a:lnTo>
                  <a:lnTo>
                    <a:pt x="339585" y="454812"/>
                  </a:lnTo>
                  <a:lnTo>
                    <a:pt x="310235" y="425462"/>
                  </a:lnTo>
                  <a:lnTo>
                    <a:pt x="272999" y="406209"/>
                  </a:lnTo>
                  <a:lnTo>
                    <a:pt x="230124" y="399288"/>
                  </a:lnTo>
                  <a:lnTo>
                    <a:pt x="187236" y="406209"/>
                  </a:lnTo>
                  <a:lnTo>
                    <a:pt x="149999" y="425462"/>
                  </a:lnTo>
                  <a:lnTo>
                    <a:pt x="120650" y="454812"/>
                  </a:lnTo>
                  <a:lnTo>
                    <a:pt x="101396" y="492048"/>
                  </a:lnTo>
                  <a:lnTo>
                    <a:pt x="94488" y="534924"/>
                  </a:lnTo>
                  <a:lnTo>
                    <a:pt x="101396" y="577811"/>
                  </a:lnTo>
                  <a:lnTo>
                    <a:pt x="120650" y="615048"/>
                  </a:lnTo>
                  <a:lnTo>
                    <a:pt x="149999" y="644398"/>
                  </a:lnTo>
                  <a:lnTo>
                    <a:pt x="187236" y="663651"/>
                  </a:lnTo>
                  <a:lnTo>
                    <a:pt x="230124" y="670560"/>
                  </a:lnTo>
                  <a:lnTo>
                    <a:pt x="272999" y="663651"/>
                  </a:lnTo>
                  <a:lnTo>
                    <a:pt x="310235" y="644398"/>
                  </a:lnTo>
                  <a:lnTo>
                    <a:pt x="339585" y="615048"/>
                  </a:lnTo>
                  <a:lnTo>
                    <a:pt x="358152" y="579120"/>
                  </a:lnTo>
                  <a:lnTo>
                    <a:pt x="526796" y="579120"/>
                  </a:lnTo>
                  <a:lnTo>
                    <a:pt x="535393" y="631736"/>
                  </a:lnTo>
                  <a:lnTo>
                    <a:pt x="548855" y="677316"/>
                  </a:lnTo>
                  <a:lnTo>
                    <a:pt x="567156" y="720598"/>
                  </a:lnTo>
                  <a:lnTo>
                    <a:pt x="589965" y="761250"/>
                  </a:lnTo>
                  <a:lnTo>
                    <a:pt x="616978" y="798969"/>
                  </a:lnTo>
                  <a:lnTo>
                    <a:pt x="647890" y="833437"/>
                  </a:lnTo>
                  <a:lnTo>
                    <a:pt x="682358" y="864349"/>
                  </a:lnTo>
                  <a:lnTo>
                    <a:pt x="720077" y="891362"/>
                  </a:lnTo>
                  <a:lnTo>
                    <a:pt x="760730" y="914171"/>
                  </a:lnTo>
                  <a:lnTo>
                    <a:pt x="804011" y="932472"/>
                  </a:lnTo>
                  <a:lnTo>
                    <a:pt x="849591" y="945934"/>
                  </a:lnTo>
                  <a:lnTo>
                    <a:pt x="897166" y="954239"/>
                  </a:lnTo>
                  <a:lnTo>
                    <a:pt x="946404" y="957072"/>
                  </a:lnTo>
                  <a:lnTo>
                    <a:pt x="995641" y="954239"/>
                  </a:lnTo>
                  <a:lnTo>
                    <a:pt x="1043203" y="945934"/>
                  </a:lnTo>
                  <a:lnTo>
                    <a:pt x="1088796" y="932472"/>
                  </a:lnTo>
                  <a:lnTo>
                    <a:pt x="1132078" y="914171"/>
                  </a:lnTo>
                  <a:lnTo>
                    <a:pt x="1172743" y="891362"/>
                  </a:lnTo>
                  <a:lnTo>
                    <a:pt x="1210475" y="864349"/>
                  </a:lnTo>
                  <a:lnTo>
                    <a:pt x="1244955" y="833437"/>
                  </a:lnTo>
                  <a:lnTo>
                    <a:pt x="1275867" y="798969"/>
                  </a:lnTo>
                  <a:lnTo>
                    <a:pt x="1302880" y="761250"/>
                  </a:lnTo>
                  <a:lnTo>
                    <a:pt x="1325702" y="720598"/>
                  </a:lnTo>
                  <a:lnTo>
                    <a:pt x="1343990" y="677316"/>
                  </a:lnTo>
                  <a:lnTo>
                    <a:pt x="1357439" y="631736"/>
                  </a:lnTo>
                  <a:lnTo>
                    <a:pt x="1365732" y="584161"/>
                  </a:lnTo>
                  <a:lnTo>
                    <a:pt x="1368552" y="534924"/>
                  </a:lnTo>
                  <a:close/>
                </a:path>
              </a:pathLst>
            </a:custGeom>
            <a:solidFill>
              <a:srgbClr val="EC7C30"/>
            </a:solidFill>
          </p:spPr>
          <p:txBody>
            <a:bodyPr wrap="square" lIns="0" tIns="0" rIns="0" bIns="0" rtlCol="0"/>
            <a:lstStyle/>
            <a:p>
              <a:endParaRPr/>
            </a:p>
          </p:txBody>
        </p:sp>
        <p:sp>
          <p:nvSpPr>
            <p:cNvPr id="11" name="object 11"/>
            <p:cNvSpPr/>
            <p:nvPr/>
          </p:nvSpPr>
          <p:spPr>
            <a:xfrm>
              <a:off x="7437120" y="2090927"/>
              <a:ext cx="1353820" cy="957580"/>
            </a:xfrm>
            <a:custGeom>
              <a:avLst/>
              <a:gdLst/>
              <a:ahLst/>
              <a:cxnLst/>
              <a:rect l="l" t="t" r="r" b="b"/>
              <a:pathLst>
                <a:path w="1353820" h="957580">
                  <a:moveTo>
                    <a:pt x="1261872" y="534924"/>
                  </a:moveTo>
                  <a:lnTo>
                    <a:pt x="1255026" y="492048"/>
                  </a:lnTo>
                  <a:lnTo>
                    <a:pt x="1235976" y="454812"/>
                  </a:lnTo>
                  <a:lnTo>
                    <a:pt x="1206944" y="425462"/>
                  </a:lnTo>
                  <a:lnTo>
                    <a:pt x="1170127" y="406209"/>
                  </a:lnTo>
                  <a:lnTo>
                    <a:pt x="1127760" y="399288"/>
                  </a:lnTo>
                  <a:lnTo>
                    <a:pt x="1085380" y="406209"/>
                  </a:lnTo>
                  <a:lnTo>
                    <a:pt x="1048562" y="425462"/>
                  </a:lnTo>
                  <a:lnTo>
                    <a:pt x="1019530" y="454812"/>
                  </a:lnTo>
                  <a:lnTo>
                    <a:pt x="1001153" y="490728"/>
                  </a:lnTo>
                  <a:lnTo>
                    <a:pt x="835660" y="490728"/>
                  </a:lnTo>
                  <a:lnTo>
                    <a:pt x="827125" y="438124"/>
                  </a:lnTo>
                  <a:lnTo>
                    <a:pt x="813765" y="392544"/>
                  </a:lnTo>
                  <a:lnTo>
                    <a:pt x="795604" y="349262"/>
                  </a:lnTo>
                  <a:lnTo>
                    <a:pt x="772960" y="308610"/>
                  </a:lnTo>
                  <a:lnTo>
                    <a:pt x="746137" y="270891"/>
                  </a:lnTo>
                  <a:lnTo>
                    <a:pt x="715467" y="236423"/>
                  </a:lnTo>
                  <a:lnTo>
                    <a:pt x="681240" y="205511"/>
                  </a:lnTo>
                  <a:lnTo>
                    <a:pt x="643788" y="178498"/>
                  </a:lnTo>
                  <a:lnTo>
                    <a:pt x="603427" y="155689"/>
                  </a:lnTo>
                  <a:lnTo>
                    <a:pt x="560463" y="137388"/>
                  </a:lnTo>
                  <a:lnTo>
                    <a:pt x="515213" y="123926"/>
                  </a:lnTo>
                  <a:lnTo>
                    <a:pt x="467982" y="115620"/>
                  </a:lnTo>
                  <a:lnTo>
                    <a:pt x="419100" y="112776"/>
                  </a:lnTo>
                  <a:lnTo>
                    <a:pt x="370205" y="115620"/>
                  </a:lnTo>
                  <a:lnTo>
                    <a:pt x="322973" y="123926"/>
                  </a:lnTo>
                  <a:lnTo>
                    <a:pt x="277723" y="137388"/>
                  </a:lnTo>
                  <a:lnTo>
                    <a:pt x="234759" y="155689"/>
                  </a:lnTo>
                  <a:lnTo>
                    <a:pt x="194398" y="178498"/>
                  </a:lnTo>
                  <a:lnTo>
                    <a:pt x="156946" y="205511"/>
                  </a:lnTo>
                  <a:lnTo>
                    <a:pt x="122720" y="236410"/>
                  </a:lnTo>
                  <a:lnTo>
                    <a:pt x="92049" y="270891"/>
                  </a:lnTo>
                  <a:lnTo>
                    <a:pt x="65227" y="308610"/>
                  </a:lnTo>
                  <a:lnTo>
                    <a:pt x="42583" y="349262"/>
                  </a:lnTo>
                  <a:lnTo>
                    <a:pt x="24422" y="392544"/>
                  </a:lnTo>
                  <a:lnTo>
                    <a:pt x="11061" y="438124"/>
                  </a:lnTo>
                  <a:lnTo>
                    <a:pt x="2806" y="485698"/>
                  </a:lnTo>
                  <a:lnTo>
                    <a:pt x="0" y="534924"/>
                  </a:lnTo>
                  <a:lnTo>
                    <a:pt x="2794" y="584161"/>
                  </a:lnTo>
                  <a:lnTo>
                    <a:pt x="11023" y="631736"/>
                  </a:lnTo>
                  <a:lnTo>
                    <a:pt x="24371" y="677316"/>
                  </a:lnTo>
                  <a:lnTo>
                    <a:pt x="42519" y="720598"/>
                  </a:lnTo>
                  <a:lnTo>
                    <a:pt x="65176" y="761250"/>
                  </a:lnTo>
                  <a:lnTo>
                    <a:pt x="91998" y="798969"/>
                  </a:lnTo>
                  <a:lnTo>
                    <a:pt x="122682" y="833437"/>
                  </a:lnTo>
                  <a:lnTo>
                    <a:pt x="156908" y="864349"/>
                  </a:lnTo>
                  <a:lnTo>
                    <a:pt x="194360" y="891362"/>
                  </a:lnTo>
                  <a:lnTo>
                    <a:pt x="234734" y="914171"/>
                  </a:lnTo>
                  <a:lnTo>
                    <a:pt x="277710" y="932472"/>
                  </a:lnTo>
                  <a:lnTo>
                    <a:pt x="322973" y="945934"/>
                  </a:lnTo>
                  <a:lnTo>
                    <a:pt x="370205" y="954239"/>
                  </a:lnTo>
                  <a:lnTo>
                    <a:pt x="419100" y="957072"/>
                  </a:lnTo>
                  <a:lnTo>
                    <a:pt x="467982" y="954239"/>
                  </a:lnTo>
                  <a:lnTo>
                    <a:pt x="515213" y="945934"/>
                  </a:lnTo>
                  <a:lnTo>
                    <a:pt x="560463" y="932472"/>
                  </a:lnTo>
                  <a:lnTo>
                    <a:pt x="603427" y="914171"/>
                  </a:lnTo>
                  <a:lnTo>
                    <a:pt x="643788" y="891362"/>
                  </a:lnTo>
                  <a:lnTo>
                    <a:pt x="681240" y="864349"/>
                  </a:lnTo>
                  <a:lnTo>
                    <a:pt x="715467" y="833437"/>
                  </a:lnTo>
                  <a:lnTo>
                    <a:pt x="746137" y="798969"/>
                  </a:lnTo>
                  <a:lnTo>
                    <a:pt x="772960" y="761250"/>
                  </a:lnTo>
                  <a:lnTo>
                    <a:pt x="795604" y="720598"/>
                  </a:lnTo>
                  <a:lnTo>
                    <a:pt x="813765" y="677316"/>
                  </a:lnTo>
                  <a:lnTo>
                    <a:pt x="827125" y="631736"/>
                  </a:lnTo>
                  <a:lnTo>
                    <a:pt x="835380" y="584161"/>
                  </a:lnTo>
                  <a:lnTo>
                    <a:pt x="835660" y="579120"/>
                  </a:lnTo>
                  <a:lnTo>
                    <a:pt x="1001141" y="579120"/>
                  </a:lnTo>
                  <a:lnTo>
                    <a:pt x="1019530" y="615048"/>
                  </a:lnTo>
                  <a:lnTo>
                    <a:pt x="1048562" y="644398"/>
                  </a:lnTo>
                  <a:lnTo>
                    <a:pt x="1085380" y="663651"/>
                  </a:lnTo>
                  <a:lnTo>
                    <a:pt x="1127760" y="670560"/>
                  </a:lnTo>
                  <a:lnTo>
                    <a:pt x="1170127" y="663651"/>
                  </a:lnTo>
                  <a:lnTo>
                    <a:pt x="1206944" y="644398"/>
                  </a:lnTo>
                  <a:lnTo>
                    <a:pt x="1235976" y="615048"/>
                  </a:lnTo>
                  <a:lnTo>
                    <a:pt x="1255026" y="577811"/>
                  </a:lnTo>
                  <a:lnTo>
                    <a:pt x="1261872" y="534924"/>
                  </a:lnTo>
                  <a:close/>
                </a:path>
                <a:path w="1353820" h="957580">
                  <a:moveTo>
                    <a:pt x="1353312" y="0"/>
                  </a:moveTo>
                  <a:lnTo>
                    <a:pt x="1112520" y="0"/>
                  </a:lnTo>
                  <a:lnTo>
                    <a:pt x="1112520" y="350139"/>
                  </a:lnTo>
                  <a:lnTo>
                    <a:pt x="1116838" y="349758"/>
                  </a:lnTo>
                  <a:lnTo>
                    <a:pt x="1119124" y="349758"/>
                  </a:lnTo>
                  <a:lnTo>
                    <a:pt x="1167663" y="356387"/>
                  </a:lnTo>
                  <a:lnTo>
                    <a:pt x="1211287" y="375081"/>
                  </a:lnTo>
                  <a:lnTo>
                    <a:pt x="1248244" y="404075"/>
                  </a:lnTo>
                  <a:lnTo>
                    <a:pt x="1276807" y="441579"/>
                  </a:lnTo>
                  <a:lnTo>
                    <a:pt x="1295222" y="485838"/>
                  </a:lnTo>
                  <a:lnTo>
                    <a:pt x="1301750" y="535051"/>
                  </a:lnTo>
                  <a:lnTo>
                    <a:pt x="1295222" y="584327"/>
                  </a:lnTo>
                  <a:lnTo>
                    <a:pt x="1276807" y="628586"/>
                  </a:lnTo>
                  <a:lnTo>
                    <a:pt x="1248244" y="666089"/>
                  </a:lnTo>
                  <a:lnTo>
                    <a:pt x="1211287" y="695058"/>
                  </a:lnTo>
                  <a:lnTo>
                    <a:pt x="1167663" y="713727"/>
                  </a:lnTo>
                  <a:lnTo>
                    <a:pt x="1119124" y="720344"/>
                  </a:lnTo>
                  <a:lnTo>
                    <a:pt x="1116838" y="720344"/>
                  </a:lnTo>
                  <a:lnTo>
                    <a:pt x="1112520" y="719963"/>
                  </a:lnTo>
                  <a:lnTo>
                    <a:pt x="1112520" y="947928"/>
                  </a:lnTo>
                  <a:lnTo>
                    <a:pt x="1353312" y="947928"/>
                  </a:lnTo>
                  <a:lnTo>
                    <a:pt x="1353312" y="0"/>
                  </a:lnTo>
                  <a:close/>
                </a:path>
              </a:pathLst>
            </a:custGeom>
            <a:solidFill>
              <a:srgbClr val="C00000"/>
            </a:solidFill>
          </p:spPr>
          <p:txBody>
            <a:bodyPr wrap="square" lIns="0" tIns="0" rIns="0" bIns="0" rtlCol="0"/>
            <a:lstStyle/>
            <a:p>
              <a:endParaRPr/>
            </a:p>
          </p:txBody>
        </p:sp>
        <p:sp>
          <p:nvSpPr>
            <p:cNvPr id="12" name="object 12"/>
            <p:cNvSpPr/>
            <p:nvPr/>
          </p:nvSpPr>
          <p:spPr>
            <a:xfrm>
              <a:off x="8555736" y="3227831"/>
              <a:ext cx="1369060" cy="957580"/>
            </a:xfrm>
            <a:custGeom>
              <a:avLst/>
              <a:gdLst/>
              <a:ahLst/>
              <a:cxnLst/>
              <a:rect l="l" t="t" r="r" b="b"/>
              <a:pathLst>
                <a:path w="1369059" h="957579">
                  <a:moveTo>
                    <a:pt x="243840" y="0"/>
                  </a:moveTo>
                  <a:lnTo>
                    <a:pt x="0" y="0"/>
                  </a:lnTo>
                  <a:lnTo>
                    <a:pt x="0" y="947928"/>
                  </a:lnTo>
                  <a:lnTo>
                    <a:pt x="243840" y="947928"/>
                  </a:lnTo>
                  <a:lnTo>
                    <a:pt x="243840" y="719963"/>
                  </a:lnTo>
                  <a:lnTo>
                    <a:pt x="237236" y="720344"/>
                  </a:lnTo>
                  <a:lnTo>
                    <a:pt x="188023" y="713727"/>
                  </a:lnTo>
                  <a:lnTo>
                    <a:pt x="143814" y="695058"/>
                  </a:lnTo>
                  <a:lnTo>
                    <a:pt x="106375" y="666089"/>
                  </a:lnTo>
                  <a:lnTo>
                    <a:pt x="77444" y="628586"/>
                  </a:lnTo>
                  <a:lnTo>
                    <a:pt x="58801" y="584327"/>
                  </a:lnTo>
                  <a:lnTo>
                    <a:pt x="52197" y="535051"/>
                  </a:lnTo>
                  <a:lnTo>
                    <a:pt x="58801" y="485838"/>
                  </a:lnTo>
                  <a:lnTo>
                    <a:pt x="77444" y="441579"/>
                  </a:lnTo>
                  <a:lnTo>
                    <a:pt x="106375" y="404075"/>
                  </a:lnTo>
                  <a:lnTo>
                    <a:pt x="143814" y="375081"/>
                  </a:lnTo>
                  <a:lnTo>
                    <a:pt x="188023" y="356387"/>
                  </a:lnTo>
                  <a:lnTo>
                    <a:pt x="237236" y="349758"/>
                  </a:lnTo>
                  <a:lnTo>
                    <a:pt x="243840" y="350151"/>
                  </a:lnTo>
                  <a:lnTo>
                    <a:pt x="243840" y="0"/>
                  </a:lnTo>
                  <a:close/>
                </a:path>
                <a:path w="1369059" h="957579">
                  <a:moveTo>
                    <a:pt x="1368552" y="534924"/>
                  </a:moveTo>
                  <a:lnTo>
                    <a:pt x="1365707" y="485698"/>
                  </a:lnTo>
                  <a:lnTo>
                    <a:pt x="1357401" y="438124"/>
                  </a:lnTo>
                  <a:lnTo>
                    <a:pt x="1343939" y="392544"/>
                  </a:lnTo>
                  <a:lnTo>
                    <a:pt x="1325638" y="349262"/>
                  </a:lnTo>
                  <a:lnTo>
                    <a:pt x="1302829" y="308610"/>
                  </a:lnTo>
                  <a:lnTo>
                    <a:pt x="1275816" y="270891"/>
                  </a:lnTo>
                  <a:lnTo>
                    <a:pt x="1244917" y="236423"/>
                  </a:lnTo>
                  <a:lnTo>
                    <a:pt x="1210437" y="205511"/>
                  </a:lnTo>
                  <a:lnTo>
                    <a:pt x="1172718" y="178498"/>
                  </a:lnTo>
                  <a:lnTo>
                    <a:pt x="1132065" y="155689"/>
                  </a:lnTo>
                  <a:lnTo>
                    <a:pt x="1088783" y="137388"/>
                  </a:lnTo>
                  <a:lnTo>
                    <a:pt x="1043203" y="123926"/>
                  </a:lnTo>
                  <a:lnTo>
                    <a:pt x="995629" y="115620"/>
                  </a:lnTo>
                  <a:lnTo>
                    <a:pt x="946404" y="112776"/>
                  </a:lnTo>
                  <a:lnTo>
                    <a:pt x="897166" y="115620"/>
                  </a:lnTo>
                  <a:lnTo>
                    <a:pt x="849591" y="123926"/>
                  </a:lnTo>
                  <a:lnTo>
                    <a:pt x="804011" y="137388"/>
                  </a:lnTo>
                  <a:lnTo>
                    <a:pt x="760730" y="155689"/>
                  </a:lnTo>
                  <a:lnTo>
                    <a:pt x="720077" y="178498"/>
                  </a:lnTo>
                  <a:lnTo>
                    <a:pt x="682358" y="205511"/>
                  </a:lnTo>
                  <a:lnTo>
                    <a:pt x="647890" y="236423"/>
                  </a:lnTo>
                  <a:lnTo>
                    <a:pt x="616978" y="270891"/>
                  </a:lnTo>
                  <a:lnTo>
                    <a:pt x="589965" y="308610"/>
                  </a:lnTo>
                  <a:lnTo>
                    <a:pt x="567156" y="349262"/>
                  </a:lnTo>
                  <a:lnTo>
                    <a:pt x="548855" y="392544"/>
                  </a:lnTo>
                  <a:lnTo>
                    <a:pt x="535393" y="438124"/>
                  </a:lnTo>
                  <a:lnTo>
                    <a:pt x="527088" y="485698"/>
                  </a:lnTo>
                  <a:lnTo>
                    <a:pt x="526796" y="490728"/>
                  </a:lnTo>
                  <a:lnTo>
                    <a:pt x="358673" y="490728"/>
                  </a:lnTo>
                  <a:lnTo>
                    <a:pt x="339585" y="454215"/>
                  </a:lnTo>
                  <a:lnTo>
                    <a:pt x="310235" y="425183"/>
                  </a:lnTo>
                  <a:lnTo>
                    <a:pt x="272999" y="406133"/>
                  </a:lnTo>
                  <a:lnTo>
                    <a:pt x="230124" y="399288"/>
                  </a:lnTo>
                  <a:lnTo>
                    <a:pt x="187236" y="406133"/>
                  </a:lnTo>
                  <a:lnTo>
                    <a:pt x="149999" y="425183"/>
                  </a:lnTo>
                  <a:lnTo>
                    <a:pt x="120650" y="454215"/>
                  </a:lnTo>
                  <a:lnTo>
                    <a:pt x="101396" y="491032"/>
                  </a:lnTo>
                  <a:lnTo>
                    <a:pt x="94488" y="533400"/>
                  </a:lnTo>
                  <a:lnTo>
                    <a:pt x="101396" y="575779"/>
                  </a:lnTo>
                  <a:lnTo>
                    <a:pt x="120650" y="612597"/>
                  </a:lnTo>
                  <a:lnTo>
                    <a:pt x="149999" y="641629"/>
                  </a:lnTo>
                  <a:lnTo>
                    <a:pt x="187236" y="660679"/>
                  </a:lnTo>
                  <a:lnTo>
                    <a:pt x="230124" y="667512"/>
                  </a:lnTo>
                  <a:lnTo>
                    <a:pt x="272999" y="660679"/>
                  </a:lnTo>
                  <a:lnTo>
                    <a:pt x="310235" y="641629"/>
                  </a:lnTo>
                  <a:lnTo>
                    <a:pt x="339585" y="612597"/>
                  </a:lnTo>
                  <a:lnTo>
                    <a:pt x="357085" y="579120"/>
                  </a:lnTo>
                  <a:lnTo>
                    <a:pt x="526796" y="579120"/>
                  </a:lnTo>
                  <a:lnTo>
                    <a:pt x="535393" y="631736"/>
                  </a:lnTo>
                  <a:lnTo>
                    <a:pt x="548855" y="677316"/>
                  </a:lnTo>
                  <a:lnTo>
                    <a:pt x="567156" y="720598"/>
                  </a:lnTo>
                  <a:lnTo>
                    <a:pt x="589965" y="761250"/>
                  </a:lnTo>
                  <a:lnTo>
                    <a:pt x="616978" y="798969"/>
                  </a:lnTo>
                  <a:lnTo>
                    <a:pt x="647890" y="833450"/>
                  </a:lnTo>
                  <a:lnTo>
                    <a:pt x="682358" y="864349"/>
                  </a:lnTo>
                  <a:lnTo>
                    <a:pt x="720077" y="891362"/>
                  </a:lnTo>
                  <a:lnTo>
                    <a:pt x="760730" y="914171"/>
                  </a:lnTo>
                  <a:lnTo>
                    <a:pt x="804011" y="932472"/>
                  </a:lnTo>
                  <a:lnTo>
                    <a:pt x="849591" y="945934"/>
                  </a:lnTo>
                  <a:lnTo>
                    <a:pt x="897166" y="954239"/>
                  </a:lnTo>
                  <a:lnTo>
                    <a:pt x="946404" y="957072"/>
                  </a:lnTo>
                  <a:lnTo>
                    <a:pt x="995641" y="954239"/>
                  </a:lnTo>
                  <a:lnTo>
                    <a:pt x="1043203" y="945934"/>
                  </a:lnTo>
                  <a:lnTo>
                    <a:pt x="1088796" y="932472"/>
                  </a:lnTo>
                  <a:lnTo>
                    <a:pt x="1132078" y="914171"/>
                  </a:lnTo>
                  <a:lnTo>
                    <a:pt x="1172743" y="891362"/>
                  </a:lnTo>
                  <a:lnTo>
                    <a:pt x="1210475" y="864349"/>
                  </a:lnTo>
                  <a:lnTo>
                    <a:pt x="1244955" y="833437"/>
                  </a:lnTo>
                  <a:lnTo>
                    <a:pt x="1275867" y="798969"/>
                  </a:lnTo>
                  <a:lnTo>
                    <a:pt x="1302880" y="761250"/>
                  </a:lnTo>
                  <a:lnTo>
                    <a:pt x="1325702" y="720598"/>
                  </a:lnTo>
                  <a:lnTo>
                    <a:pt x="1343990" y="677316"/>
                  </a:lnTo>
                  <a:lnTo>
                    <a:pt x="1357439" y="631736"/>
                  </a:lnTo>
                  <a:lnTo>
                    <a:pt x="1365732" y="584161"/>
                  </a:lnTo>
                  <a:lnTo>
                    <a:pt x="1368552" y="534924"/>
                  </a:lnTo>
                  <a:close/>
                </a:path>
              </a:pathLst>
            </a:custGeom>
            <a:solidFill>
              <a:srgbClr val="00AF50"/>
            </a:solidFill>
          </p:spPr>
          <p:txBody>
            <a:bodyPr wrap="square" lIns="0" tIns="0" rIns="0" bIns="0" rtlCol="0"/>
            <a:lstStyle/>
            <a:p>
              <a:endParaRPr/>
            </a:p>
          </p:txBody>
        </p:sp>
        <p:sp>
          <p:nvSpPr>
            <p:cNvPr id="13" name="object 13"/>
            <p:cNvSpPr/>
            <p:nvPr/>
          </p:nvSpPr>
          <p:spPr>
            <a:xfrm>
              <a:off x="7437120" y="4401312"/>
              <a:ext cx="1353820" cy="957580"/>
            </a:xfrm>
            <a:custGeom>
              <a:avLst/>
              <a:gdLst/>
              <a:ahLst/>
              <a:cxnLst/>
              <a:rect l="l" t="t" r="r" b="b"/>
              <a:pathLst>
                <a:path w="1353820" h="957579">
                  <a:moveTo>
                    <a:pt x="1261872" y="536448"/>
                  </a:moveTo>
                  <a:lnTo>
                    <a:pt x="1255026" y="494080"/>
                  </a:lnTo>
                  <a:lnTo>
                    <a:pt x="1235976" y="457263"/>
                  </a:lnTo>
                  <a:lnTo>
                    <a:pt x="1206944" y="428231"/>
                  </a:lnTo>
                  <a:lnTo>
                    <a:pt x="1170127" y="409181"/>
                  </a:lnTo>
                  <a:lnTo>
                    <a:pt x="1127760" y="402336"/>
                  </a:lnTo>
                  <a:lnTo>
                    <a:pt x="1085380" y="409181"/>
                  </a:lnTo>
                  <a:lnTo>
                    <a:pt x="1048562" y="428231"/>
                  </a:lnTo>
                  <a:lnTo>
                    <a:pt x="1019530" y="457263"/>
                  </a:lnTo>
                  <a:lnTo>
                    <a:pt x="1002207" y="490728"/>
                  </a:lnTo>
                  <a:lnTo>
                    <a:pt x="835660" y="490728"/>
                  </a:lnTo>
                  <a:lnTo>
                    <a:pt x="827125" y="438124"/>
                  </a:lnTo>
                  <a:lnTo>
                    <a:pt x="813765" y="392544"/>
                  </a:lnTo>
                  <a:lnTo>
                    <a:pt x="795604" y="349262"/>
                  </a:lnTo>
                  <a:lnTo>
                    <a:pt x="772960" y="308610"/>
                  </a:lnTo>
                  <a:lnTo>
                    <a:pt x="746137" y="270891"/>
                  </a:lnTo>
                  <a:lnTo>
                    <a:pt x="715467" y="236410"/>
                  </a:lnTo>
                  <a:lnTo>
                    <a:pt x="681240" y="205511"/>
                  </a:lnTo>
                  <a:lnTo>
                    <a:pt x="643788" y="178498"/>
                  </a:lnTo>
                  <a:lnTo>
                    <a:pt x="603427" y="155689"/>
                  </a:lnTo>
                  <a:lnTo>
                    <a:pt x="560463" y="137388"/>
                  </a:lnTo>
                  <a:lnTo>
                    <a:pt x="515213" y="123926"/>
                  </a:lnTo>
                  <a:lnTo>
                    <a:pt x="467982" y="115620"/>
                  </a:lnTo>
                  <a:lnTo>
                    <a:pt x="419100" y="112776"/>
                  </a:lnTo>
                  <a:lnTo>
                    <a:pt x="370205" y="115620"/>
                  </a:lnTo>
                  <a:lnTo>
                    <a:pt x="322973" y="123926"/>
                  </a:lnTo>
                  <a:lnTo>
                    <a:pt x="277723" y="137388"/>
                  </a:lnTo>
                  <a:lnTo>
                    <a:pt x="234759" y="155689"/>
                  </a:lnTo>
                  <a:lnTo>
                    <a:pt x="194398" y="178498"/>
                  </a:lnTo>
                  <a:lnTo>
                    <a:pt x="156946" y="205511"/>
                  </a:lnTo>
                  <a:lnTo>
                    <a:pt x="122720" y="236410"/>
                  </a:lnTo>
                  <a:lnTo>
                    <a:pt x="92049" y="270891"/>
                  </a:lnTo>
                  <a:lnTo>
                    <a:pt x="65227" y="308610"/>
                  </a:lnTo>
                  <a:lnTo>
                    <a:pt x="42583" y="349262"/>
                  </a:lnTo>
                  <a:lnTo>
                    <a:pt x="24422" y="392544"/>
                  </a:lnTo>
                  <a:lnTo>
                    <a:pt x="11061" y="438124"/>
                  </a:lnTo>
                  <a:lnTo>
                    <a:pt x="2806" y="485698"/>
                  </a:lnTo>
                  <a:lnTo>
                    <a:pt x="0" y="534924"/>
                  </a:lnTo>
                  <a:lnTo>
                    <a:pt x="2794" y="584161"/>
                  </a:lnTo>
                  <a:lnTo>
                    <a:pt x="11023" y="631736"/>
                  </a:lnTo>
                  <a:lnTo>
                    <a:pt x="24371" y="677316"/>
                  </a:lnTo>
                  <a:lnTo>
                    <a:pt x="42519" y="720598"/>
                  </a:lnTo>
                  <a:lnTo>
                    <a:pt x="65176" y="761250"/>
                  </a:lnTo>
                  <a:lnTo>
                    <a:pt x="91998" y="798969"/>
                  </a:lnTo>
                  <a:lnTo>
                    <a:pt x="122682" y="833437"/>
                  </a:lnTo>
                  <a:lnTo>
                    <a:pt x="156908" y="864349"/>
                  </a:lnTo>
                  <a:lnTo>
                    <a:pt x="194360" y="891362"/>
                  </a:lnTo>
                  <a:lnTo>
                    <a:pt x="234734" y="914171"/>
                  </a:lnTo>
                  <a:lnTo>
                    <a:pt x="277710" y="932472"/>
                  </a:lnTo>
                  <a:lnTo>
                    <a:pt x="322973" y="945934"/>
                  </a:lnTo>
                  <a:lnTo>
                    <a:pt x="370205" y="954239"/>
                  </a:lnTo>
                  <a:lnTo>
                    <a:pt x="419100" y="957072"/>
                  </a:lnTo>
                  <a:lnTo>
                    <a:pt x="467982" y="954239"/>
                  </a:lnTo>
                  <a:lnTo>
                    <a:pt x="515213" y="945934"/>
                  </a:lnTo>
                  <a:lnTo>
                    <a:pt x="560463" y="932472"/>
                  </a:lnTo>
                  <a:lnTo>
                    <a:pt x="603427" y="914171"/>
                  </a:lnTo>
                  <a:lnTo>
                    <a:pt x="643788" y="891362"/>
                  </a:lnTo>
                  <a:lnTo>
                    <a:pt x="681240" y="864349"/>
                  </a:lnTo>
                  <a:lnTo>
                    <a:pt x="715467" y="833437"/>
                  </a:lnTo>
                  <a:lnTo>
                    <a:pt x="746137" y="798969"/>
                  </a:lnTo>
                  <a:lnTo>
                    <a:pt x="772960" y="761250"/>
                  </a:lnTo>
                  <a:lnTo>
                    <a:pt x="795604" y="720598"/>
                  </a:lnTo>
                  <a:lnTo>
                    <a:pt x="813765" y="677316"/>
                  </a:lnTo>
                  <a:lnTo>
                    <a:pt x="827125" y="631736"/>
                  </a:lnTo>
                  <a:lnTo>
                    <a:pt x="835380" y="584161"/>
                  </a:lnTo>
                  <a:lnTo>
                    <a:pt x="835660" y="579120"/>
                  </a:lnTo>
                  <a:lnTo>
                    <a:pt x="1000620" y="579120"/>
                  </a:lnTo>
                  <a:lnTo>
                    <a:pt x="1019530" y="615645"/>
                  </a:lnTo>
                  <a:lnTo>
                    <a:pt x="1048562" y="644677"/>
                  </a:lnTo>
                  <a:lnTo>
                    <a:pt x="1085380" y="663727"/>
                  </a:lnTo>
                  <a:lnTo>
                    <a:pt x="1127760" y="670560"/>
                  </a:lnTo>
                  <a:lnTo>
                    <a:pt x="1170127" y="663727"/>
                  </a:lnTo>
                  <a:lnTo>
                    <a:pt x="1206944" y="644677"/>
                  </a:lnTo>
                  <a:lnTo>
                    <a:pt x="1235976" y="615645"/>
                  </a:lnTo>
                  <a:lnTo>
                    <a:pt x="1255026" y="578827"/>
                  </a:lnTo>
                  <a:lnTo>
                    <a:pt x="1261872" y="536448"/>
                  </a:lnTo>
                  <a:close/>
                </a:path>
                <a:path w="1353820" h="957579">
                  <a:moveTo>
                    <a:pt x="1353312" y="0"/>
                  </a:moveTo>
                  <a:lnTo>
                    <a:pt x="1112520" y="0"/>
                  </a:lnTo>
                  <a:lnTo>
                    <a:pt x="1112520" y="350139"/>
                  </a:lnTo>
                  <a:lnTo>
                    <a:pt x="1116838" y="349758"/>
                  </a:lnTo>
                  <a:lnTo>
                    <a:pt x="1119124" y="349758"/>
                  </a:lnTo>
                  <a:lnTo>
                    <a:pt x="1167663" y="356387"/>
                  </a:lnTo>
                  <a:lnTo>
                    <a:pt x="1211287" y="375081"/>
                  </a:lnTo>
                  <a:lnTo>
                    <a:pt x="1248244" y="404075"/>
                  </a:lnTo>
                  <a:lnTo>
                    <a:pt x="1276807" y="441579"/>
                  </a:lnTo>
                  <a:lnTo>
                    <a:pt x="1295222" y="485838"/>
                  </a:lnTo>
                  <a:lnTo>
                    <a:pt x="1301750" y="535051"/>
                  </a:lnTo>
                  <a:lnTo>
                    <a:pt x="1295222" y="584327"/>
                  </a:lnTo>
                  <a:lnTo>
                    <a:pt x="1276807" y="628586"/>
                  </a:lnTo>
                  <a:lnTo>
                    <a:pt x="1248244" y="666089"/>
                  </a:lnTo>
                  <a:lnTo>
                    <a:pt x="1211287" y="695058"/>
                  </a:lnTo>
                  <a:lnTo>
                    <a:pt x="1167663" y="713727"/>
                  </a:lnTo>
                  <a:lnTo>
                    <a:pt x="1119124" y="720344"/>
                  </a:lnTo>
                  <a:lnTo>
                    <a:pt x="1116838" y="720344"/>
                  </a:lnTo>
                  <a:lnTo>
                    <a:pt x="1112520" y="719963"/>
                  </a:lnTo>
                  <a:lnTo>
                    <a:pt x="1112520" y="947928"/>
                  </a:lnTo>
                  <a:lnTo>
                    <a:pt x="1353312" y="947928"/>
                  </a:lnTo>
                  <a:lnTo>
                    <a:pt x="1353312" y="0"/>
                  </a:lnTo>
                  <a:close/>
                </a:path>
              </a:pathLst>
            </a:custGeom>
            <a:solidFill>
              <a:srgbClr val="46ADAE"/>
            </a:solidFill>
          </p:spPr>
          <p:txBody>
            <a:bodyPr wrap="square" lIns="0" tIns="0" rIns="0" bIns="0" rtlCol="0"/>
            <a:lstStyle/>
            <a:p>
              <a:endParaRPr/>
            </a:p>
          </p:txBody>
        </p:sp>
      </p:grpSp>
      <p:sp>
        <p:nvSpPr>
          <p:cNvPr id="14" name="object 14"/>
          <p:cNvSpPr txBox="1"/>
          <p:nvPr/>
        </p:nvSpPr>
        <p:spPr>
          <a:xfrm>
            <a:off x="6262878" y="1033653"/>
            <a:ext cx="2126615" cy="566822"/>
          </a:xfrm>
          <a:prstGeom prst="rect">
            <a:avLst/>
          </a:prstGeom>
        </p:spPr>
        <p:txBody>
          <a:bodyPr vert="horz" wrap="square" lIns="0" tIns="12700" rIns="0" bIns="0" rtlCol="0">
            <a:spAutoFit/>
          </a:bodyPr>
          <a:lstStyle/>
          <a:p>
            <a:pPr marL="243840" marR="5080" indent="-231775" algn="r">
              <a:lnSpc>
                <a:spcPct val="100000"/>
              </a:lnSpc>
              <a:spcBef>
                <a:spcPts val="100"/>
              </a:spcBef>
            </a:pPr>
            <a:r>
              <a:rPr sz="1200" spc="-5" dirty="0">
                <a:latin typeface="Ebrima"/>
                <a:cs typeface="Ebrima"/>
              </a:rPr>
              <a:t>One</a:t>
            </a:r>
            <a:r>
              <a:rPr sz="1200" spc="-35" dirty="0">
                <a:latin typeface="Ebrima"/>
                <a:cs typeface="Ebrima"/>
              </a:rPr>
              <a:t> </a:t>
            </a:r>
            <a:r>
              <a:rPr sz="1200" spc="-5" dirty="0">
                <a:latin typeface="Ebrima"/>
                <a:cs typeface="Ebrima"/>
              </a:rPr>
              <a:t>of</a:t>
            </a:r>
            <a:r>
              <a:rPr sz="1200" dirty="0">
                <a:latin typeface="Ebrima"/>
                <a:cs typeface="Ebrima"/>
              </a:rPr>
              <a:t> </a:t>
            </a:r>
            <a:r>
              <a:rPr sz="1200" spc="-5" dirty="0">
                <a:latin typeface="Ebrima"/>
                <a:cs typeface="Ebrima"/>
              </a:rPr>
              <a:t>the</a:t>
            </a:r>
            <a:r>
              <a:rPr sz="1200" spc="-20" dirty="0">
                <a:latin typeface="Ebrima"/>
                <a:cs typeface="Ebrima"/>
              </a:rPr>
              <a:t> </a:t>
            </a:r>
            <a:r>
              <a:rPr sz="1200" spc="-10" dirty="0">
                <a:latin typeface="Ebrima"/>
                <a:cs typeface="Ebrima"/>
              </a:rPr>
              <a:t>leading</a:t>
            </a:r>
            <a:r>
              <a:rPr sz="1200" spc="30" dirty="0">
                <a:latin typeface="Ebrima"/>
                <a:cs typeface="Ebrima"/>
              </a:rPr>
              <a:t> </a:t>
            </a:r>
            <a:r>
              <a:rPr sz="1200" spc="-10" dirty="0">
                <a:latin typeface="Ebrima"/>
                <a:cs typeface="Ebrima"/>
              </a:rPr>
              <a:t>providers</a:t>
            </a:r>
            <a:r>
              <a:rPr sz="1200" spc="10" dirty="0">
                <a:latin typeface="Ebrima"/>
                <a:cs typeface="Ebrima"/>
              </a:rPr>
              <a:t> </a:t>
            </a:r>
            <a:r>
              <a:rPr sz="1200" spc="-5" dirty="0">
                <a:latin typeface="Ebrima"/>
                <a:cs typeface="Ebrima"/>
              </a:rPr>
              <a:t>of</a:t>
            </a:r>
            <a:r>
              <a:rPr lang="en-US" sz="1200" spc="-5" dirty="0">
                <a:latin typeface="Ebrima"/>
                <a:cs typeface="Ebrima"/>
              </a:rPr>
              <a:t> </a:t>
            </a:r>
            <a:r>
              <a:rPr sz="1200" spc="-5" dirty="0">
                <a:latin typeface="Ebrima"/>
                <a:cs typeface="Ebrima"/>
              </a:rPr>
              <a:t>IT</a:t>
            </a:r>
            <a:r>
              <a:rPr sz="1200" spc="-10" dirty="0">
                <a:latin typeface="Ebrima"/>
                <a:cs typeface="Ebrima"/>
              </a:rPr>
              <a:t> Networking</a:t>
            </a:r>
            <a:endParaRPr sz="1200" dirty="0">
              <a:latin typeface="Ebrima"/>
              <a:cs typeface="Ebrima"/>
            </a:endParaRPr>
          </a:p>
          <a:p>
            <a:pPr marR="6350" algn="r">
              <a:lnSpc>
                <a:spcPct val="100000"/>
              </a:lnSpc>
            </a:pPr>
            <a:r>
              <a:rPr sz="1200" spc="-5" dirty="0">
                <a:latin typeface="Ebrima"/>
                <a:cs typeface="Ebrima"/>
              </a:rPr>
              <a:t>Solutions.</a:t>
            </a:r>
            <a:endParaRPr sz="1200" dirty="0">
              <a:latin typeface="Ebrima"/>
              <a:cs typeface="Ebrima"/>
            </a:endParaRPr>
          </a:p>
        </p:txBody>
      </p:sp>
      <p:sp>
        <p:nvSpPr>
          <p:cNvPr id="15" name="object 15"/>
          <p:cNvSpPr txBox="1"/>
          <p:nvPr/>
        </p:nvSpPr>
        <p:spPr>
          <a:xfrm>
            <a:off x="5939154" y="2097989"/>
            <a:ext cx="5120005" cy="2077085"/>
          </a:xfrm>
          <a:prstGeom prst="rect">
            <a:avLst/>
          </a:prstGeom>
        </p:spPr>
        <p:txBody>
          <a:bodyPr vert="horz" wrap="square" lIns="0" tIns="12700" rIns="0" bIns="0" rtlCol="0">
            <a:spAutoFit/>
          </a:bodyPr>
          <a:lstStyle/>
          <a:p>
            <a:pPr marL="3100705" marR="5080">
              <a:lnSpc>
                <a:spcPct val="100000"/>
              </a:lnSpc>
              <a:spcBef>
                <a:spcPts val="100"/>
              </a:spcBef>
            </a:pPr>
            <a:r>
              <a:rPr sz="1200" spc="-5" dirty="0">
                <a:latin typeface="Ebrima"/>
                <a:cs typeface="Ebrima"/>
              </a:rPr>
              <a:t>We,</a:t>
            </a:r>
            <a:r>
              <a:rPr sz="1200" spc="-20" dirty="0">
                <a:latin typeface="Ebrima"/>
                <a:cs typeface="Ebrima"/>
              </a:rPr>
              <a:t> </a:t>
            </a:r>
            <a:r>
              <a:rPr sz="1200" spc="-10" dirty="0">
                <a:latin typeface="Ebrima"/>
                <a:cs typeface="Ebrima"/>
              </a:rPr>
              <a:t>at</a:t>
            </a:r>
            <a:r>
              <a:rPr sz="1200" spc="25" dirty="0">
                <a:latin typeface="Ebrima"/>
                <a:cs typeface="Ebrima"/>
              </a:rPr>
              <a:t> </a:t>
            </a:r>
            <a:r>
              <a:rPr sz="1200" spc="-5" dirty="0">
                <a:latin typeface="Ebrima"/>
                <a:cs typeface="Ebrima"/>
              </a:rPr>
              <a:t>DIGISOL,</a:t>
            </a:r>
            <a:r>
              <a:rPr sz="1200" spc="-15" dirty="0">
                <a:latin typeface="Ebrima"/>
                <a:cs typeface="Ebrima"/>
              </a:rPr>
              <a:t> </a:t>
            </a:r>
            <a:r>
              <a:rPr sz="1200" spc="-10" dirty="0">
                <a:latin typeface="Ebrima"/>
                <a:cs typeface="Ebrima"/>
              </a:rPr>
              <a:t>innovate</a:t>
            </a:r>
            <a:r>
              <a:rPr sz="1200" spc="20" dirty="0">
                <a:latin typeface="Ebrima"/>
                <a:cs typeface="Ebrima"/>
              </a:rPr>
              <a:t> </a:t>
            </a:r>
            <a:r>
              <a:rPr sz="1200" spc="-10" dirty="0">
                <a:latin typeface="Ebrima"/>
                <a:cs typeface="Ebrima"/>
              </a:rPr>
              <a:t>and </a:t>
            </a:r>
            <a:r>
              <a:rPr sz="1200" spc="-315" dirty="0">
                <a:latin typeface="Ebrima"/>
                <a:cs typeface="Ebrima"/>
              </a:rPr>
              <a:t> </a:t>
            </a:r>
            <a:r>
              <a:rPr sz="1200" spc="-5" dirty="0">
                <a:latin typeface="Ebrima"/>
                <a:cs typeface="Ebrima"/>
              </a:rPr>
              <a:t>offer</a:t>
            </a:r>
            <a:r>
              <a:rPr sz="1200" spc="-55" dirty="0">
                <a:latin typeface="Ebrima"/>
                <a:cs typeface="Ebrima"/>
              </a:rPr>
              <a:t> </a:t>
            </a:r>
            <a:r>
              <a:rPr sz="1200" spc="-5" dirty="0">
                <a:latin typeface="Ebrima"/>
                <a:cs typeface="Ebrima"/>
              </a:rPr>
              <a:t>top-notch end-to-end</a:t>
            </a:r>
            <a:r>
              <a:rPr sz="1200" spc="-10" dirty="0">
                <a:latin typeface="Ebrima"/>
                <a:cs typeface="Ebrima"/>
              </a:rPr>
              <a:t> </a:t>
            </a:r>
            <a:r>
              <a:rPr sz="1200" spc="-5" dirty="0">
                <a:latin typeface="Ebrima"/>
                <a:cs typeface="Ebrima"/>
              </a:rPr>
              <a:t>IT </a:t>
            </a:r>
            <a:r>
              <a:rPr sz="1200" spc="-310" dirty="0">
                <a:latin typeface="Ebrima"/>
                <a:cs typeface="Ebrima"/>
              </a:rPr>
              <a:t> </a:t>
            </a:r>
            <a:r>
              <a:rPr sz="1200" spc="-10" dirty="0">
                <a:latin typeface="Ebrima"/>
                <a:cs typeface="Ebrima"/>
              </a:rPr>
              <a:t>networking</a:t>
            </a:r>
            <a:r>
              <a:rPr sz="1200" spc="10" dirty="0">
                <a:latin typeface="Ebrima"/>
                <a:cs typeface="Ebrima"/>
              </a:rPr>
              <a:t> </a:t>
            </a:r>
            <a:r>
              <a:rPr sz="1200" spc="-10" dirty="0">
                <a:latin typeface="Ebrima"/>
                <a:cs typeface="Ebrima"/>
              </a:rPr>
              <a:t>products</a:t>
            </a:r>
            <a:r>
              <a:rPr sz="1200" spc="15" dirty="0">
                <a:latin typeface="Ebrima"/>
                <a:cs typeface="Ebrima"/>
              </a:rPr>
              <a:t> </a:t>
            </a:r>
            <a:r>
              <a:rPr sz="1200" spc="-10" dirty="0">
                <a:latin typeface="Ebrima"/>
                <a:cs typeface="Ebrima"/>
              </a:rPr>
              <a:t>and </a:t>
            </a:r>
            <a:r>
              <a:rPr sz="1200" spc="-5" dirty="0">
                <a:latin typeface="Ebrima"/>
                <a:cs typeface="Ebrima"/>
              </a:rPr>
              <a:t> </a:t>
            </a:r>
            <a:r>
              <a:rPr sz="1200" spc="-10" dirty="0">
                <a:latin typeface="Ebrima"/>
                <a:cs typeface="Ebrima"/>
              </a:rPr>
              <a:t>solutions</a:t>
            </a:r>
            <a:r>
              <a:rPr sz="1200" spc="15" dirty="0">
                <a:latin typeface="Ebrima"/>
                <a:cs typeface="Ebrima"/>
              </a:rPr>
              <a:t> </a:t>
            </a:r>
            <a:r>
              <a:rPr sz="1200" spc="-5" dirty="0">
                <a:latin typeface="Ebrima"/>
                <a:cs typeface="Ebrima"/>
              </a:rPr>
              <a:t>from top</a:t>
            </a:r>
            <a:r>
              <a:rPr sz="1200" spc="-10" dirty="0">
                <a:latin typeface="Ebrima"/>
                <a:cs typeface="Ebrima"/>
              </a:rPr>
              <a:t> </a:t>
            </a:r>
            <a:r>
              <a:rPr sz="1200" spc="-5" dirty="0">
                <a:latin typeface="Ebrima"/>
                <a:cs typeface="Ebrima"/>
              </a:rPr>
              <a:t>ODM </a:t>
            </a:r>
            <a:r>
              <a:rPr sz="1200" dirty="0">
                <a:latin typeface="Ebrima"/>
                <a:cs typeface="Ebrima"/>
              </a:rPr>
              <a:t> </a:t>
            </a:r>
            <a:r>
              <a:rPr sz="1200" spc="-10" dirty="0">
                <a:latin typeface="Ebrima"/>
                <a:cs typeface="Ebrima"/>
              </a:rPr>
              <a:t>vendors</a:t>
            </a:r>
            <a:r>
              <a:rPr sz="1200" spc="15" dirty="0">
                <a:latin typeface="Ebrima"/>
                <a:cs typeface="Ebrima"/>
              </a:rPr>
              <a:t> </a:t>
            </a:r>
            <a:r>
              <a:rPr sz="1200" spc="-10" dirty="0">
                <a:latin typeface="Ebrima"/>
                <a:cs typeface="Ebrima"/>
              </a:rPr>
              <a:t>worldwide.</a:t>
            </a:r>
            <a:endParaRPr sz="1200" dirty="0">
              <a:latin typeface="Ebrima"/>
              <a:cs typeface="Ebrima"/>
            </a:endParaRPr>
          </a:p>
          <a:p>
            <a:pPr>
              <a:lnSpc>
                <a:spcPct val="100000"/>
              </a:lnSpc>
              <a:spcBef>
                <a:spcPts val="55"/>
              </a:spcBef>
            </a:pPr>
            <a:endParaRPr sz="1250" dirty="0">
              <a:latin typeface="Ebrima"/>
              <a:cs typeface="Ebrima"/>
            </a:endParaRPr>
          </a:p>
          <a:p>
            <a:pPr marL="12700" marR="2675255" indent="219075" algn="r">
              <a:lnSpc>
                <a:spcPct val="100000"/>
              </a:lnSpc>
            </a:pPr>
            <a:r>
              <a:rPr sz="1200" spc="-5" dirty="0">
                <a:latin typeface="Ebrima"/>
                <a:cs typeface="Ebrima"/>
              </a:rPr>
              <a:t>DIGISOL’s</a:t>
            </a:r>
            <a:r>
              <a:rPr sz="1200" spc="-15" dirty="0">
                <a:latin typeface="Ebrima"/>
                <a:cs typeface="Ebrima"/>
              </a:rPr>
              <a:t> </a:t>
            </a:r>
            <a:r>
              <a:rPr sz="1200" spc="-5" dirty="0">
                <a:latin typeface="Ebrima"/>
                <a:cs typeface="Ebrima"/>
              </a:rPr>
              <a:t>offering</a:t>
            </a:r>
            <a:r>
              <a:rPr sz="1200" spc="-20" dirty="0">
                <a:latin typeface="Ebrima"/>
                <a:cs typeface="Ebrima"/>
              </a:rPr>
              <a:t> </a:t>
            </a:r>
            <a:r>
              <a:rPr sz="1200" spc="-10" dirty="0">
                <a:latin typeface="Ebrima"/>
                <a:cs typeface="Ebrima"/>
              </a:rPr>
              <a:t>includes</a:t>
            </a:r>
            <a:r>
              <a:rPr sz="1200" spc="20" dirty="0">
                <a:latin typeface="Ebrima"/>
                <a:cs typeface="Ebrima"/>
              </a:rPr>
              <a:t> </a:t>
            </a:r>
            <a:r>
              <a:rPr sz="1200" spc="-5" dirty="0">
                <a:latin typeface="Ebrima"/>
                <a:cs typeface="Ebrima"/>
              </a:rPr>
              <a:t>FTTH </a:t>
            </a:r>
            <a:r>
              <a:rPr sz="1200" spc="-315" dirty="0">
                <a:latin typeface="Ebrima"/>
                <a:cs typeface="Ebrima"/>
              </a:rPr>
              <a:t> </a:t>
            </a:r>
            <a:r>
              <a:rPr sz="1200" spc="-5" dirty="0">
                <a:latin typeface="Ebrima"/>
                <a:cs typeface="Ebrima"/>
              </a:rPr>
              <a:t>Solutions</a:t>
            </a:r>
            <a:r>
              <a:rPr sz="1200" spc="-10" dirty="0">
                <a:latin typeface="Ebrima"/>
                <a:cs typeface="Ebrima"/>
              </a:rPr>
              <a:t> (Fiber</a:t>
            </a:r>
            <a:r>
              <a:rPr sz="1200" spc="15" dirty="0">
                <a:latin typeface="Ebrima"/>
                <a:cs typeface="Ebrima"/>
              </a:rPr>
              <a:t> </a:t>
            </a:r>
            <a:r>
              <a:rPr sz="1200" spc="-5" dirty="0">
                <a:latin typeface="Ebrima"/>
                <a:cs typeface="Ebrima"/>
              </a:rPr>
              <a:t>To</a:t>
            </a:r>
            <a:r>
              <a:rPr sz="1200" spc="-30" dirty="0">
                <a:latin typeface="Ebrima"/>
                <a:cs typeface="Ebrima"/>
              </a:rPr>
              <a:t> </a:t>
            </a:r>
            <a:r>
              <a:rPr sz="1200" spc="-10" dirty="0">
                <a:latin typeface="Ebrima"/>
                <a:cs typeface="Ebrima"/>
              </a:rPr>
              <a:t>The</a:t>
            </a:r>
            <a:r>
              <a:rPr sz="1200" spc="-5" dirty="0">
                <a:latin typeface="Ebrima"/>
                <a:cs typeface="Ebrima"/>
              </a:rPr>
              <a:t> Home), </a:t>
            </a:r>
            <a:r>
              <a:rPr sz="1200" dirty="0">
                <a:latin typeface="Ebrima"/>
                <a:cs typeface="Ebrima"/>
              </a:rPr>
              <a:t> </a:t>
            </a:r>
            <a:r>
              <a:rPr sz="1200" spc="-10" dirty="0">
                <a:latin typeface="Ebrima"/>
                <a:cs typeface="Ebrima"/>
              </a:rPr>
              <a:t>Wireless </a:t>
            </a:r>
            <a:r>
              <a:rPr sz="1200" spc="-5" dirty="0">
                <a:latin typeface="Ebrima"/>
                <a:cs typeface="Ebrima"/>
              </a:rPr>
              <a:t>(Wi-Fi) Solutions, Switching </a:t>
            </a:r>
            <a:r>
              <a:rPr sz="1200" spc="-315" dirty="0">
                <a:latin typeface="Ebrima"/>
                <a:cs typeface="Ebrima"/>
              </a:rPr>
              <a:t> </a:t>
            </a:r>
            <a:r>
              <a:rPr sz="1200" spc="-5" dirty="0">
                <a:latin typeface="Ebrima"/>
                <a:cs typeface="Ebrima"/>
              </a:rPr>
              <a:t>Solutions, </a:t>
            </a:r>
            <a:r>
              <a:rPr sz="1200" spc="-10" dirty="0">
                <a:latin typeface="Ebrima"/>
                <a:cs typeface="Ebrima"/>
              </a:rPr>
              <a:t>and</a:t>
            </a:r>
            <a:r>
              <a:rPr sz="1200" spc="-5" dirty="0">
                <a:latin typeface="Ebrima"/>
                <a:cs typeface="Ebrima"/>
              </a:rPr>
              <a:t> Structured</a:t>
            </a:r>
            <a:r>
              <a:rPr sz="1200" dirty="0">
                <a:latin typeface="Ebrima"/>
                <a:cs typeface="Ebrima"/>
              </a:rPr>
              <a:t> </a:t>
            </a:r>
            <a:r>
              <a:rPr sz="1200" spc="-10" dirty="0">
                <a:latin typeface="Ebrima"/>
                <a:cs typeface="Ebrima"/>
              </a:rPr>
              <a:t>Cabling</a:t>
            </a:r>
            <a:r>
              <a:rPr sz="1200" spc="-15" dirty="0">
                <a:latin typeface="Ebrima"/>
                <a:cs typeface="Ebrima"/>
              </a:rPr>
              <a:t> </a:t>
            </a:r>
            <a:r>
              <a:rPr sz="1200" spc="-5" dirty="0">
                <a:latin typeface="Ebrima"/>
                <a:cs typeface="Ebrima"/>
              </a:rPr>
              <a:t>in</a:t>
            </a:r>
            <a:endParaRPr sz="1200" dirty="0">
              <a:latin typeface="Ebrima"/>
              <a:cs typeface="Ebrima"/>
            </a:endParaRPr>
          </a:p>
          <a:p>
            <a:pPr marR="2675890" algn="r">
              <a:lnSpc>
                <a:spcPct val="100000"/>
              </a:lnSpc>
            </a:pPr>
            <a:r>
              <a:rPr sz="1200" spc="-10" dirty="0">
                <a:latin typeface="Ebrima"/>
                <a:cs typeface="Ebrima"/>
              </a:rPr>
              <a:t>Copper</a:t>
            </a:r>
            <a:r>
              <a:rPr sz="1200" spc="-40" dirty="0">
                <a:latin typeface="Ebrima"/>
                <a:cs typeface="Ebrima"/>
              </a:rPr>
              <a:t> </a:t>
            </a:r>
            <a:r>
              <a:rPr sz="1200" dirty="0">
                <a:latin typeface="Ebrima"/>
                <a:cs typeface="Ebrima"/>
              </a:rPr>
              <a:t>&amp;</a:t>
            </a:r>
            <a:r>
              <a:rPr sz="1200" spc="-20" dirty="0">
                <a:latin typeface="Ebrima"/>
                <a:cs typeface="Ebrima"/>
              </a:rPr>
              <a:t> </a:t>
            </a:r>
            <a:r>
              <a:rPr sz="1200" spc="-10" dirty="0">
                <a:latin typeface="Ebrima"/>
                <a:cs typeface="Ebrima"/>
              </a:rPr>
              <a:t>Fiber.</a:t>
            </a:r>
            <a:endParaRPr sz="1200" dirty="0">
              <a:latin typeface="Ebrima"/>
              <a:cs typeface="Ebrima"/>
            </a:endParaRPr>
          </a:p>
        </p:txBody>
      </p:sp>
      <p:sp>
        <p:nvSpPr>
          <p:cNvPr id="16" name="object 16"/>
          <p:cNvSpPr txBox="1"/>
          <p:nvPr/>
        </p:nvSpPr>
        <p:spPr>
          <a:xfrm>
            <a:off x="9050273" y="4367910"/>
            <a:ext cx="2330450" cy="1123315"/>
          </a:xfrm>
          <a:prstGeom prst="rect">
            <a:avLst/>
          </a:prstGeom>
        </p:spPr>
        <p:txBody>
          <a:bodyPr vert="horz" wrap="square" lIns="0" tIns="12700" rIns="0" bIns="0" rtlCol="0">
            <a:spAutoFit/>
          </a:bodyPr>
          <a:lstStyle/>
          <a:p>
            <a:pPr marL="12700" marR="5080">
              <a:lnSpc>
                <a:spcPct val="100000"/>
              </a:lnSpc>
              <a:spcBef>
                <a:spcPts val="100"/>
              </a:spcBef>
            </a:pPr>
            <a:r>
              <a:rPr sz="1200" spc="-5" dirty="0">
                <a:latin typeface="Ebrima"/>
                <a:cs typeface="Ebrima"/>
              </a:rPr>
              <a:t>DIGISOL</a:t>
            </a:r>
            <a:r>
              <a:rPr sz="1200" spc="-15" dirty="0">
                <a:latin typeface="Ebrima"/>
                <a:cs typeface="Ebrima"/>
              </a:rPr>
              <a:t> </a:t>
            </a:r>
            <a:r>
              <a:rPr sz="1200" spc="-5" dirty="0">
                <a:latin typeface="Ebrima"/>
                <a:cs typeface="Ebrima"/>
              </a:rPr>
              <a:t>is committed</a:t>
            </a:r>
            <a:r>
              <a:rPr sz="1200" spc="15" dirty="0">
                <a:latin typeface="Ebrima"/>
                <a:cs typeface="Ebrima"/>
              </a:rPr>
              <a:t> </a:t>
            </a:r>
            <a:r>
              <a:rPr sz="1200" dirty="0">
                <a:latin typeface="Ebrima"/>
                <a:cs typeface="Ebrima"/>
              </a:rPr>
              <a:t>to </a:t>
            </a:r>
            <a:r>
              <a:rPr sz="1200" spc="-5" dirty="0">
                <a:latin typeface="Ebrima"/>
                <a:cs typeface="Ebrima"/>
              </a:rPr>
              <a:t>the </a:t>
            </a:r>
            <a:r>
              <a:rPr sz="1200" dirty="0">
                <a:latin typeface="Ebrima"/>
                <a:cs typeface="Ebrima"/>
              </a:rPr>
              <a:t> </a:t>
            </a:r>
            <a:r>
              <a:rPr sz="1200" spc="-10" dirty="0">
                <a:latin typeface="Ebrima"/>
                <a:cs typeface="Ebrima"/>
              </a:rPr>
              <a:t>government’s</a:t>
            </a:r>
            <a:r>
              <a:rPr sz="1200" spc="40" dirty="0">
                <a:latin typeface="Ebrima"/>
                <a:cs typeface="Ebrima"/>
              </a:rPr>
              <a:t> </a:t>
            </a:r>
            <a:r>
              <a:rPr sz="1200" spc="-5" dirty="0">
                <a:latin typeface="Ebrima"/>
                <a:cs typeface="Ebrima"/>
              </a:rPr>
              <a:t>vision</a:t>
            </a:r>
            <a:r>
              <a:rPr sz="1200" spc="-10" dirty="0">
                <a:latin typeface="Ebrima"/>
                <a:cs typeface="Ebrima"/>
              </a:rPr>
              <a:t> </a:t>
            </a:r>
            <a:r>
              <a:rPr sz="1200" spc="-5" dirty="0">
                <a:latin typeface="Ebrima"/>
                <a:cs typeface="Ebrima"/>
              </a:rPr>
              <a:t>for </a:t>
            </a:r>
            <a:r>
              <a:rPr sz="1200" spc="-10" dirty="0">
                <a:latin typeface="Ebrima"/>
                <a:cs typeface="Ebrima"/>
              </a:rPr>
              <a:t>Vocal</a:t>
            </a:r>
            <a:r>
              <a:rPr sz="1200" spc="-5" dirty="0">
                <a:latin typeface="Ebrima"/>
                <a:cs typeface="Ebrima"/>
              </a:rPr>
              <a:t> for </a:t>
            </a:r>
            <a:r>
              <a:rPr sz="1200" dirty="0">
                <a:latin typeface="Ebrima"/>
                <a:cs typeface="Ebrima"/>
              </a:rPr>
              <a:t> </a:t>
            </a:r>
            <a:r>
              <a:rPr sz="1200" spc="-5" dirty="0">
                <a:latin typeface="Ebrima"/>
                <a:cs typeface="Ebrima"/>
              </a:rPr>
              <a:t>Local </a:t>
            </a:r>
            <a:r>
              <a:rPr sz="1200" spc="-10" dirty="0">
                <a:latin typeface="Ebrima"/>
                <a:cs typeface="Ebrima"/>
              </a:rPr>
              <a:t>and has </a:t>
            </a:r>
            <a:r>
              <a:rPr sz="1200" spc="-5" dirty="0">
                <a:latin typeface="Ebrima"/>
                <a:cs typeface="Ebrima"/>
              </a:rPr>
              <a:t>been </a:t>
            </a:r>
            <a:r>
              <a:rPr sz="1200" spc="-10" dirty="0">
                <a:latin typeface="Ebrima"/>
                <a:cs typeface="Ebrima"/>
              </a:rPr>
              <a:t>spearheading </a:t>
            </a:r>
            <a:r>
              <a:rPr sz="1200" spc="-5" dirty="0">
                <a:latin typeface="Ebrima"/>
                <a:cs typeface="Ebrima"/>
              </a:rPr>
              <a:t> the government's “Make In </a:t>
            </a:r>
            <a:r>
              <a:rPr sz="1200" spc="-10" dirty="0">
                <a:latin typeface="Ebrima"/>
                <a:cs typeface="Ebrima"/>
              </a:rPr>
              <a:t>India” </a:t>
            </a:r>
            <a:r>
              <a:rPr sz="1200" spc="-5" dirty="0">
                <a:latin typeface="Ebrima"/>
                <a:cs typeface="Ebrima"/>
              </a:rPr>
              <a:t> initiative</a:t>
            </a:r>
            <a:r>
              <a:rPr sz="1200" spc="-15" dirty="0">
                <a:latin typeface="Ebrima"/>
                <a:cs typeface="Ebrima"/>
              </a:rPr>
              <a:t> </a:t>
            </a:r>
            <a:r>
              <a:rPr sz="1200" spc="-10" dirty="0">
                <a:latin typeface="Ebrima"/>
                <a:cs typeface="Ebrima"/>
              </a:rPr>
              <a:t>through</a:t>
            </a:r>
            <a:r>
              <a:rPr sz="1200" spc="35" dirty="0">
                <a:latin typeface="Ebrima"/>
                <a:cs typeface="Ebrima"/>
              </a:rPr>
              <a:t> </a:t>
            </a:r>
            <a:r>
              <a:rPr sz="1200" spc="-5" dirty="0">
                <a:latin typeface="Ebrima"/>
                <a:cs typeface="Ebrima"/>
              </a:rPr>
              <a:t>its</a:t>
            </a:r>
            <a:r>
              <a:rPr sz="1200" spc="-15" dirty="0">
                <a:latin typeface="Ebrima"/>
                <a:cs typeface="Ebrima"/>
              </a:rPr>
              <a:t> </a:t>
            </a:r>
            <a:r>
              <a:rPr sz="1200" spc="-10" dirty="0">
                <a:latin typeface="Ebrima"/>
                <a:cs typeface="Ebrima"/>
              </a:rPr>
              <a:t>Made </a:t>
            </a:r>
            <a:r>
              <a:rPr sz="1200" spc="-5" dirty="0">
                <a:latin typeface="Ebrima"/>
                <a:cs typeface="Ebrima"/>
              </a:rPr>
              <a:t>In</a:t>
            </a:r>
            <a:r>
              <a:rPr sz="1200" spc="-15" dirty="0">
                <a:latin typeface="Ebrima"/>
                <a:cs typeface="Ebrima"/>
              </a:rPr>
              <a:t> </a:t>
            </a:r>
            <a:r>
              <a:rPr sz="1200" spc="-10" dirty="0">
                <a:latin typeface="Ebrima"/>
                <a:cs typeface="Ebrima"/>
              </a:rPr>
              <a:t>India </a:t>
            </a:r>
            <a:r>
              <a:rPr sz="1200" spc="-315" dirty="0">
                <a:latin typeface="Ebrima"/>
                <a:cs typeface="Ebrima"/>
              </a:rPr>
              <a:t> </a:t>
            </a:r>
            <a:r>
              <a:rPr sz="1200" spc="-10" dirty="0">
                <a:latin typeface="Ebrima"/>
                <a:cs typeface="Ebrima"/>
              </a:rPr>
              <a:t>products</a:t>
            </a:r>
            <a:r>
              <a:rPr sz="1200" spc="15" dirty="0">
                <a:latin typeface="Ebrima"/>
                <a:cs typeface="Ebrima"/>
              </a:rPr>
              <a:t> </a:t>
            </a:r>
            <a:r>
              <a:rPr sz="1200" spc="-10" dirty="0">
                <a:latin typeface="Ebrima"/>
                <a:cs typeface="Ebrima"/>
              </a:rPr>
              <a:t>and</a:t>
            </a:r>
            <a:r>
              <a:rPr sz="1200" spc="15" dirty="0">
                <a:latin typeface="Ebrima"/>
                <a:cs typeface="Ebrima"/>
              </a:rPr>
              <a:t> </a:t>
            </a:r>
            <a:r>
              <a:rPr sz="1200" spc="-10" dirty="0">
                <a:latin typeface="Ebrima"/>
                <a:cs typeface="Ebrima"/>
              </a:rPr>
              <a:t>solutions.</a:t>
            </a:r>
            <a:endParaRPr sz="1200">
              <a:latin typeface="Ebrima"/>
              <a:cs typeface="Ebrima"/>
            </a:endParaRPr>
          </a:p>
        </p:txBody>
      </p:sp>
      <p:grpSp>
        <p:nvGrpSpPr>
          <p:cNvPr id="17" name="object 17"/>
          <p:cNvGrpSpPr/>
          <p:nvPr/>
        </p:nvGrpSpPr>
        <p:grpSpPr>
          <a:xfrm>
            <a:off x="7549895" y="1219200"/>
            <a:ext cx="4642485" cy="5358765"/>
            <a:chOff x="7549895" y="1219200"/>
            <a:chExt cx="4642485" cy="5358765"/>
          </a:xfrm>
        </p:grpSpPr>
        <p:pic>
          <p:nvPicPr>
            <p:cNvPr id="18" name="object 18"/>
            <p:cNvPicPr/>
            <p:nvPr/>
          </p:nvPicPr>
          <p:blipFill>
            <a:blip r:embed="rId5" cstate="print"/>
            <a:stretch>
              <a:fillRect/>
            </a:stretch>
          </p:blipFill>
          <p:spPr>
            <a:xfrm>
              <a:off x="7549895" y="4815840"/>
              <a:ext cx="621792" cy="283463"/>
            </a:xfrm>
            <a:prstGeom prst="rect">
              <a:avLst/>
            </a:prstGeom>
          </p:spPr>
        </p:pic>
        <p:sp>
          <p:nvSpPr>
            <p:cNvPr id="19" name="object 19"/>
            <p:cNvSpPr/>
            <p:nvPr/>
          </p:nvSpPr>
          <p:spPr>
            <a:xfrm>
              <a:off x="9314687" y="3563366"/>
              <a:ext cx="408305" cy="396240"/>
            </a:xfrm>
            <a:custGeom>
              <a:avLst/>
              <a:gdLst/>
              <a:ahLst/>
              <a:cxnLst/>
              <a:rect l="l" t="t" r="r" b="b"/>
              <a:pathLst>
                <a:path w="408304" h="396239">
                  <a:moveTo>
                    <a:pt x="68325" y="186182"/>
                  </a:moveTo>
                  <a:lnTo>
                    <a:pt x="15028" y="236093"/>
                  </a:lnTo>
                  <a:lnTo>
                    <a:pt x="0" y="250190"/>
                  </a:lnTo>
                  <a:lnTo>
                    <a:pt x="31541" y="280654"/>
                  </a:lnTo>
                  <a:lnTo>
                    <a:pt x="126605" y="372044"/>
                  </a:lnTo>
                  <a:lnTo>
                    <a:pt x="152400" y="395986"/>
                  </a:lnTo>
                  <a:lnTo>
                    <a:pt x="219328" y="330581"/>
                  </a:lnTo>
                  <a:lnTo>
                    <a:pt x="195452" y="306578"/>
                  </a:lnTo>
                  <a:lnTo>
                    <a:pt x="196214" y="305943"/>
                  </a:lnTo>
                  <a:lnTo>
                    <a:pt x="196722" y="305308"/>
                  </a:lnTo>
                  <a:lnTo>
                    <a:pt x="197357" y="304673"/>
                  </a:lnTo>
                  <a:lnTo>
                    <a:pt x="221745" y="284480"/>
                  </a:lnTo>
                  <a:lnTo>
                    <a:pt x="170687" y="284480"/>
                  </a:lnTo>
                  <a:lnTo>
                    <a:pt x="168275" y="280543"/>
                  </a:lnTo>
                  <a:lnTo>
                    <a:pt x="168020" y="279273"/>
                  </a:lnTo>
                  <a:lnTo>
                    <a:pt x="170941" y="276225"/>
                  </a:lnTo>
                  <a:lnTo>
                    <a:pt x="176402" y="270256"/>
                  </a:lnTo>
                  <a:lnTo>
                    <a:pt x="182244" y="264541"/>
                  </a:lnTo>
                  <a:lnTo>
                    <a:pt x="188086" y="259080"/>
                  </a:lnTo>
                  <a:lnTo>
                    <a:pt x="191958" y="255651"/>
                  </a:lnTo>
                  <a:lnTo>
                    <a:pt x="142366" y="255651"/>
                  </a:lnTo>
                  <a:lnTo>
                    <a:pt x="142493" y="251206"/>
                  </a:lnTo>
                  <a:lnTo>
                    <a:pt x="144525" y="248031"/>
                  </a:lnTo>
                  <a:lnTo>
                    <a:pt x="147446" y="245110"/>
                  </a:lnTo>
                  <a:lnTo>
                    <a:pt x="158356" y="234315"/>
                  </a:lnTo>
                  <a:lnTo>
                    <a:pt x="162300" y="230378"/>
                  </a:lnTo>
                  <a:lnTo>
                    <a:pt x="114553" y="230378"/>
                  </a:lnTo>
                  <a:lnTo>
                    <a:pt x="113791" y="229108"/>
                  </a:lnTo>
                  <a:lnTo>
                    <a:pt x="112902" y="228346"/>
                  </a:lnTo>
                  <a:lnTo>
                    <a:pt x="111632" y="227457"/>
                  </a:lnTo>
                  <a:lnTo>
                    <a:pt x="111886" y="226695"/>
                  </a:lnTo>
                  <a:lnTo>
                    <a:pt x="112648" y="225679"/>
                  </a:lnTo>
                  <a:lnTo>
                    <a:pt x="117347" y="220091"/>
                  </a:lnTo>
                  <a:lnTo>
                    <a:pt x="121665" y="214376"/>
                  </a:lnTo>
                  <a:lnTo>
                    <a:pt x="126364" y="208915"/>
                  </a:lnTo>
                  <a:lnTo>
                    <a:pt x="131055" y="203073"/>
                  </a:lnTo>
                  <a:lnTo>
                    <a:pt x="87502" y="203073"/>
                  </a:lnTo>
                  <a:lnTo>
                    <a:pt x="68325" y="186182"/>
                  </a:lnTo>
                  <a:close/>
                </a:path>
                <a:path w="408304" h="396239">
                  <a:moveTo>
                    <a:pt x="359552" y="186658"/>
                  </a:moveTo>
                  <a:lnTo>
                    <a:pt x="349581" y="186781"/>
                  </a:lnTo>
                  <a:lnTo>
                    <a:pt x="339597" y="191262"/>
                  </a:lnTo>
                  <a:lnTo>
                    <a:pt x="332001" y="196010"/>
                  </a:lnTo>
                  <a:lnTo>
                    <a:pt x="324072" y="199913"/>
                  </a:lnTo>
                  <a:lnTo>
                    <a:pt x="315809" y="203174"/>
                  </a:lnTo>
                  <a:lnTo>
                    <a:pt x="307212" y="205994"/>
                  </a:lnTo>
                  <a:lnTo>
                    <a:pt x="272944" y="218549"/>
                  </a:lnTo>
                  <a:lnTo>
                    <a:pt x="240617" y="234426"/>
                  </a:lnTo>
                  <a:lnTo>
                    <a:pt x="210218" y="253517"/>
                  </a:lnTo>
                  <a:lnTo>
                    <a:pt x="181736" y="275717"/>
                  </a:lnTo>
                  <a:lnTo>
                    <a:pt x="178307" y="278638"/>
                  </a:lnTo>
                  <a:lnTo>
                    <a:pt x="174878" y="281432"/>
                  </a:lnTo>
                  <a:lnTo>
                    <a:pt x="171322" y="284226"/>
                  </a:lnTo>
                  <a:lnTo>
                    <a:pt x="170941" y="284480"/>
                  </a:lnTo>
                  <a:lnTo>
                    <a:pt x="221745" y="284480"/>
                  </a:lnTo>
                  <a:lnTo>
                    <a:pt x="226365" y="280654"/>
                  </a:lnTo>
                  <a:lnTo>
                    <a:pt x="257778" y="260635"/>
                  </a:lnTo>
                  <a:lnTo>
                    <a:pt x="291619" y="244665"/>
                  </a:lnTo>
                  <a:lnTo>
                    <a:pt x="327913" y="232791"/>
                  </a:lnTo>
                  <a:lnTo>
                    <a:pt x="333501" y="231394"/>
                  </a:lnTo>
                  <a:lnTo>
                    <a:pt x="367371" y="231394"/>
                  </a:lnTo>
                  <a:lnTo>
                    <a:pt x="372089" y="228727"/>
                  </a:lnTo>
                  <a:lnTo>
                    <a:pt x="354075" y="228727"/>
                  </a:lnTo>
                  <a:lnTo>
                    <a:pt x="345185" y="228600"/>
                  </a:lnTo>
                  <a:lnTo>
                    <a:pt x="337946" y="221488"/>
                  </a:lnTo>
                  <a:lnTo>
                    <a:pt x="338073" y="204597"/>
                  </a:lnTo>
                  <a:lnTo>
                    <a:pt x="345312" y="197612"/>
                  </a:lnTo>
                  <a:lnTo>
                    <a:pt x="375553" y="197612"/>
                  </a:lnTo>
                  <a:lnTo>
                    <a:pt x="368690" y="190583"/>
                  </a:lnTo>
                  <a:lnTo>
                    <a:pt x="359552" y="186658"/>
                  </a:lnTo>
                  <a:close/>
                </a:path>
                <a:path w="408304" h="396239">
                  <a:moveTo>
                    <a:pt x="383204" y="74324"/>
                  </a:moveTo>
                  <a:lnTo>
                    <a:pt x="357714" y="90297"/>
                  </a:lnTo>
                  <a:lnTo>
                    <a:pt x="354710" y="94742"/>
                  </a:lnTo>
                  <a:lnTo>
                    <a:pt x="350773" y="98552"/>
                  </a:lnTo>
                  <a:lnTo>
                    <a:pt x="345693" y="101473"/>
                  </a:lnTo>
                  <a:lnTo>
                    <a:pt x="305797" y="126559"/>
                  </a:lnTo>
                  <a:lnTo>
                    <a:pt x="267285" y="153297"/>
                  </a:lnTo>
                  <a:lnTo>
                    <a:pt x="230077" y="181601"/>
                  </a:lnTo>
                  <a:lnTo>
                    <a:pt x="194094" y="211387"/>
                  </a:lnTo>
                  <a:lnTo>
                    <a:pt x="159257" y="242570"/>
                  </a:lnTo>
                  <a:lnTo>
                    <a:pt x="150621" y="251714"/>
                  </a:lnTo>
                  <a:lnTo>
                    <a:pt x="144652" y="254508"/>
                  </a:lnTo>
                  <a:lnTo>
                    <a:pt x="144017" y="254762"/>
                  </a:lnTo>
                  <a:lnTo>
                    <a:pt x="143382" y="255143"/>
                  </a:lnTo>
                  <a:lnTo>
                    <a:pt x="142366" y="255651"/>
                  </a:lnTo>
                  <a:lnTo>
                    <a:pt x="191958" y="255651"/>
                  </a:lnTo>
                  <a:lnTo>
                    <a:pt x="228542" y="223246"/>
                  </a:lnTo>
                  <a:lnTo>
                    <a:pt x="270843" y="189674"/>
                  </a:lnTo>
                  <a:lnTo>
                    <a:pt x="314977" y="158388"/>
                  </a:lnTo>
                  <a:lnTo>
                    <a:pt x="360933" y="129413"/>
                  </a:lnTo>
                  <a:lnTo>
                    <a:pt x="387857" y="123825"/>
                  </a:lnTo>
                  <a:lnTo>
                    <a:pt x="395350" y="121539"/>
                  </a:lnTo>
                  <a:lnTo>
                    <a:pt x="401192" y="115697"/>
                  </a:lnTo>
                  <a:lnTo>
                    <a:pt x="401948" y="114427"/>
                  </a:lnTo>
                  <a:lnTo>
                    <a:pt x="373633" y="114427"/>
                  </a:lnTo>
                  <a:lnTo>
                    <a:pt x="366521" y="107315"/>
                  </a:lnTo>
                  <a:lnTo>
                    <a:pt x="366521" y="90170"/>
                  </a:lnTo>
                  <a:lnTo>
                    <a:pt x="373887" y="83185"/>
                  </a:lnTo>
                  <a:lnTo>
                    <a:pt x="401823" y="83185"/>
                  </a:lnTo>
                  <a:lnTo>
                    <a:pt x="401460" y="82567"/>
                  </a:lnTo>
                  <a:lnTo>
                    <a:pt x="389889" y="75565"/>
                  </a:lnTo>
                  <a:lnTo>
                    <a:pt x="383204" y="74324"/>
                  </a:lnTo>
                  <a:close/>
                </a:path>
                <a:path w="408304" h="396239">
                  <a:moveTo>
                    <a:pt x="367371" y="231394"/>
                  </a:moveTo>
                  <a:lnTo>
                    <a:pt x="333501" y="231394"/>
                  </a:lnTo>
                  <a:lnTo>
                    <a:pt x="338708" y="232156"/>
                  </a:lnTo>
                  <a:lnTo>
                    <a:pt x="343915" y="233680"/>
                  </a:lnTo>
                  <a:lnTo>
                    <a:pt x="349884" y="235585"/>
                  </a:lnTo>
                  <a:lnTo>
                    <a:pt x="355980" y="236093"/>
                  </a:lnTo>
                  <a:lnTo>
                    <a:pt x="362203" y="234315"/>
                  </a:lnTo>
                  <a:lnTo>
                    <a:pt x="367371" y="231394"/>
                  </a:lnTo>
                  <a:close/>
                </a:path>
                <a:path w="408304" h="396239">
                  <a:moveTo>
                    <a:pt x="302513" y="0"/>
                  </a:moveTo>
                  <a:lnTo>
                    <a:pt x="277748" y="29463"/>
                  </a:lnTo>
                  <a:lnTo>
                    <a:pt x="277113" y="32638"/>
                  </a:lnTo>
                  <a:lnTo>
                    <a:pt x="244881" y="85823"/>
                  </a:lnTo>
                  <a:lnTo>
                    <a:pt x="217261" y="121961"/>
                  </a:lnTo>
                  <a:lnTo>
                    <a:pt x="187965" y="156843"/>
                  </a:lnTo>
                  <a:lnTo>
                    <a:pt x="156983" y="190583"/>
                  </a:lnTo>
                  <a:lnTo>
                    <a:pt x="124586" y="223012"/>
                  </a:lnTo>
                  <a:lnTo>
                    <a:pt x="118998" y="226949"/>
                  </a:lnTo>
                  <a:lnTo>
                    <a:pt x="116331" y="229108"/>
                  </a:lnTo>
                  <a:lnTo>
                    <a:pt x="114553" y="230378"/>
                  </a:lnTo>
                  <a:lnTo>
                    <a:pt x="162300" y="230378"/>
                  </a:lnTo>
                  <a:lnTo>
                    <a:pt x="203481" y="187158"/>
                  </a:lnTo>
                  <a:lnTo>
                    <a:pt x="239109" y="145700"/>
                  </a:lnTo>
                  <a:lnTo>
                    <a:pt x="272498" y="102576"/>
                  </a:lnTo>
                  <a:lnTo>
                    <a:pt x="303529" y="57785"/>
                  </a:lnTo>
                  <a:lnTo>
                    <a:pt x="306450" y="53340"/>
                  </a:lnTo>
                  <a:lnTo>
                    <a:pt x="310641" y="50419"/>
                  </a:lnTo>
                  <a:lnTo>
                    <a:pt x="318007" y="45466"/>
                  </a:lnTo>
                  <a:lnTo>
                    <a:pt x="321182" y="43434"/>
                  </a:lnTo>
                  <a:lnTo>
                    <a:pt x="323469" y="41148"/>
                  </a:lnTo>
                  <a:lnTo>
                    <a:pt x="304800" y="41148"/>
                  </a:lnTo>
                  <a:lnTo>
                    <a:pt x="295782" y="41021"/>
                  </a:lnTo>
                  <a:lnTo>
                    <a:pt x="288416" y="33909"/>
                  </a:lnTo>
                  <a:lnTo>
                    <a:pt x="288416" y="16891"/>
                  </a:lnTo>
                  <a:lnTo>
                    <a:pt x="295909" y="9779"/>
                  </a:lnTo>
                  <a:lnTo>
                    <a:pt x="324745" y="9779"/>
                  </a:lnTo>
                  <a:lnTo>
                    <a:pt x="322695" y="7036"/>
                  </a:lnTo>
                  <a:lnTo>
                    <a:pt x="316769" y="2698"/>
                  </a:lnTo>
                  <a:lnTo>
                    <a:pt x="309844" y="218"/>
                  </a:lnTo>
                  <a:lnTo>
                    <a:pt x="302513" y="0"/>
                  </a:lnTo>
                  <a:close/>
                </a:path>
                <a:path w="408304" h="396239">
                  <a:moveTo>
                    <a:pt x="375553" y="197612"/>
                  </a:moveTo>
                  <a:lnTo>
                    <a:pt x="363346" y="197612"/>
                  </a:lnTo>
                  <a:lnTo>
                    <a:pt x="370712" y="204597"/>
                  </a:lnTo>
                  <a:lnTo>
                    <a:pt x="370712" y="221742"/>
                  </a:lnTo>
                  <a:lnTo>
                    <a:pt x="363219" y="228727"/>
                  </a:lnTo>
                  <a:lnTo>
                    <a:pt x="372089" y="228727"/>
                  </a:lnTo>
                  <a:lnTo>
                    <a:pt x="378332" y="219519"/>
                  </a:lnTo>
                  <a:lnTo>
                    <a:pt x="379920" y="208740"/>
                  </a:lnTo>
                  <a:lnTo>
                    <a:pt x="376173" y="198247"/>
                  </a:lnTo>
                  <a:lnTo>
                    <a:pt x="375553" y="197612"/>
                  </a:lnTo>
                  <a:close/>
                </a:path>
                <a:path w="408304" h="396239">
                  <a:moveTo>
                    <a:pt x="188467" y="26288"/>
                  </a:moveTo>
                  <a:lnTo>
                    <a:pt x="176329" y="28809"/>
                  </a:lnTo>
                  <a:lnTo>
                    <a:pt x="167274" y="35591"/>
                  </a:lnTo>
                  <a:lnTo>
                    <a:pt x="162341" y="45466"/>
                  </a:lnTo>
                  <a:lnTo>
                    <a:pt x="162559" y="57277"/>
                  </a:lnTo>
                  <a:lnTo>
                    <a:pt x="163448" y="60579"/>
                  </a:lnTo>
                  <a:lnTo>
                    <a:pt x="164718" y="63881"/>
                  </a:lnTo>
                  <a:lnTo>
                    <a:pt x="165480" y="67310"/>
                  </a:lnTo>
                  <a:lnTo>
                    <a:pt x="165988" y="69088"/>
                  </a:lnTo>
                  <a:lnTo>
                    <a:pt x="165988" y="70993"/>
                  </a:lnTo>
                  <a:lnTo>
                    <a:pt x="153177" y="108684"/>
                  </a:lnTo>
                  <a:lnTo>
                    <a:pt x="114903" y="173176"/>
                  </a:lnTo>
                  <a:lnTo>
                    <a:pt x="89026" y="201803"/>
                  </a:lnTo>
                  <a:lnTo>
                    <a:pt x="88518" y="202184"/>
                  </a:lnTo>
                  <a:lnTo>
                    <a:pt x="88137" y="202565"/>
                  </a:lnTo>
                  <a:lnTo>
                    <a:pt x="87502" y="203073"/>
                  </a:lnTo>
                  <a:lnTo>
                    <a:pt x="131055" y="203073"/>
                  </a:lnTo>
                  <a:lnTo>
                    <a:pt x="168640" y="150034"/>
                  </a:lnTo>
                  <a:lnTo>
                    <a:pt x="196722" y="83820"/>
                  </a:lnTo>
                  <a:lnTo>
                    <a:pt x="198500" y="77851"/>
                  </a:lnTo>
                  <a:lnTo>
                    <a:pt x="206837" y="67310"/>
                  </a:lnTo>
                  <a:lnTo>
                    <a:pt x="177291" y="67310"/>
                  </a:lnTo>
                  <a:lnTo>
                    <a:pt x="169925" y="60325"/>
                  </a:lnTo>
                  <a:lnTo>
                    <a:pt x="169925" y="43053"/>
                  </a:lnTo>
                  <a:lnTo>
                    <a:pt x="177291" y="36068"/>
                  </a:lnTo>
                  <a:lnTo>
                    <a:pt x="207284" y="36068"/>
                  </a:lnTo>
                  <a:lnTo>
                    <a:pt x="202945" y="31543"/>
                  </a:lnTo>
                  <a:lnTo>
                    <a:pt x="196016" y="27684"/>
                  </a:lnTo>
                  <a:lnTo>
                    <a:pt x="188467" y="26288"/>
                  </a:lnTo>
                  <a:close/>
                </a:path>
                <a:path w="408304" h="396239">
                  <a:moveTo>
                    <a:pt x="401823" y="83185"/>
                  </a:moveTo>
                  <a:lnTo>
                    <a:pt x="391667" y="83185"/>
                  </a:lnTo>
                  <a:lnTo>
                    <a:pt x="399033" y="90297"/>
                  </a:lnTo>
                  <a:lnTo>
                    <a:pt x="399033" y="107315"/>
                  </a:lnTo>
                  <a:lnTo>
                    <a:pt x="391794" y="114427"/>
                  </a:lnTo>
                  <a:lnTo>
                    <a:pt x="401948" y="114427"/>
                  </a:lnTo>
                  <a:lnTo>
                    <a:pt x="407695" y="104765"/>
                  </a:lnTo>
                  <a:lnTo>
                    <a:pt x="407590" y="93011"/>
                  </a:lnTo>
                  <a:lnTo>
                    <a:pt x="401823" y="83185"/>
                  </a:lnTo>
                  <a:close/>
                </a:path>
                <a:path w="408304" h="396239">
                  <a:moveTo>
                    <a:pt x="207284" y="36068"/>
                  </a:moveTo>
                  <a:lnTo>
                    <a:pt x="195071" y="36068"/>
                  </a:lnTo>
                  <a:lnTo>
                    <a:pt x="202437" y="43053"/>
                  </a:lnTo>
                  <a:lnTo>
                    <a:pt x="202437" y="60198"/>
                  </a:lnTo>
                  <a:lnTo>
                    <a:pt x="195198" y="67310"/>
                  </a:lnTo>
                  <a:lnTo>
                    <a:pt x="206837" y="67310"/>
                  </a:lnTo>
                  <a:lnTo>
                    <a:pt x="209295" y="64262"/>
                  </a:lnTo>
                  <a:lnTo>
                    <a:pt x="212343" y="59944"/>
                  </a:lnTo>
                  <a:lnTo>
                    <a:pt x="212725" y="54991"/>
                  </a:lnTo>
                  <a:lnTo>
                    <a:pt x="213091" y="51689"/>
                  </a:lnTo>
                  <a:lnTo>
                    <a:pt x="213105" y="48006"/>
                  </a:lnTo>
                  <a:lnTo>
                    <a:pt x="212089" y="44704"/>
                  </a:lnTo>
                  <a:lnTo>
                    <a:pt x="208541" y="37379"/>
                  </a:lnTo>
                  <a:lnTo>
                    <a:pt x="207284" y="36068"/>
                  </a:lnTo>
                  <a:close/>
                </a:path>
                <a:path w="408304" h="396239">
                  <a:moveTo>
                    <a:pt x="324745" y="9779"/>
                  </a:moveTo>
                  <a:lnTo>
                    <a:pt x="295909" y="9779"/>
                  </a:lnTo>
                  <a:lnTo>
                    <a:pt x="304800" y="9906"/>
                  </a:lnTo>
                  <a:lnTo>
                    <a:pt x="313816" y="9906"/>
                  </a:lnTo>
                  <a:lnTo>
                    <a:pt x="321055" y="17018"/>
                  </a:lnTo>
                  <a:lnTo>
                    <a:pt x="321055" y="34036"/>
                  </a:lnTo>
                  <a:lnTo>
                    <a:pt x="313562" y="41148"/>
                  </a:lnTo>
                  <a:lnTo>
                    <a:pt x="323469" y="41148"/>
                  </a:lnTo>
                  <a:lnTo>
                    <a:pt x="323850" y="40767"/>
                  </a:lnTo>
                  <a:lnTo>
                    <a:pt x="328114" y="34758"/>
                  </a:lnTo>
                  <a:lnTo>
                    <a:pt x="330057" y="27749"/>
                  </a:lnTo>
                  <a:lnTo>
                    <a:pt x="329690" y="20264"/>
                  </a:lnTo>
                  <a:lnTo>
                    <a:pt x="327025" y="12826"/>
                  </a:lnTo>
                  <a:lnTo>
                    <a:pt x="324745" y="9779"/>
                  </a:lnTo>
                  <a:close/>
                </a:path>
              </a:pathLst>
            </a:custGeom>
            <a:solidFill>
              <a:srgbClr val="FFFFFF"/>
            </a:solidFill>
          </p:spPr>
          <p:txBody>
            <a:bodyPr wrap="square" lIns="0" tIns="0" rIns="0" bIns="0" rtlCol="0"/>
            <a:lstStyle/>
            <a:p>
              <a:endParaRPr/>
            </a:p>
          </p:txBody>
        </p:sp>
        <p:pic>
          <p:nvPicPr>
            <p:cNvPr id="20" name="object 20"/>
            <p:cNvPicPr/>
            <p:nvPr/>
          </p:nvPicPr>
          <p:blipFill>
            <a:blip r:embed="rId6" cstate="print"/>
            <a:stretch>
              <a:fillRect/>
            </a:stretch>
          </p:blipFill>
          <p:spPr>
            <a:xfrm>
              <a:off x="9640823" y="5641847"/>
              <a:ext cx="2551176" cy="935736"/>
            </a:xfrm>
            <a:prstGeom prst="rect">
              <a:avLst/>
            </a:prstGeom>
          </p:spPr>
        </p:pic>
        <p:pic>
          <p:nvPicPr>
            <p:cNvPr id="21" name="object 21"/>
            <p:cNvPicPr/>
            <p:nvPr/>
          </p:nvPicPr>
          <p:blipFill>
            <a:blip r:embed="rId7" cstate="print"/>
            <a:stretch>
              <a:fillRect/>
            </a:stretch>
          </p:blipFill>
          <p:spPr>
            <a:xfrm>
              <a:off x="9247631" y="1219200"/>
              <a:ext cx="490727" cy="493775"/>
            </a:xfrm>
            <a:prstGeom prst="rect">
              <a:avLst/>
            </a:prstGeom>
          </p:spPr>
        </p:pic>
        <p:pic>
          <p:nvPicPr>
            <p:cNvPr id="22" name="object 22"/>
            <p:cNvPicPr/>
            <p:nvPr/>
          </p:nvPicPr>
          <p:blipFill>
            <a:blip r:embed="rId8" cstate="print"/>
            <a:stretch>
              <a:fillRect/>
            </a:stretch>
          </p:blipFill>
          <p:spPr>
            <a:xfrm>
              <a:off x="7619999" y="2353055"/>
              <a:ext cx="466344" cy="527303"/>
            </a:xfrm>
            <a:prstGeom prst="rect">
              <a:avLst/>
            </a:prstGeom>
          </p:spPr>
        </p:pic>
      </p:grpSp>
      <p:pic>
        <p:nvPicPr>
          <p:cNvPr id="27" name="Picture 26">
            <a:hlinkClick r:id="rId9"/>
            <a:extLst>
              <a:ext uri="{FF2B5EF4-FFF2-40B4-BE49-F238E27FC236}">
                <a16:creationId xmlns:a16="http://schemas.microsoft.com/office/drawing/2014/main" id="{476F9A58-1E27-CFBE-968B-43F80E5A68EE}"/>
              </a:ext>
            </a:extLst>
          </p:cNvPr>
          <p:cNvPicPr>
            <a:picLocks noChangeAspect="1"/>
          </p:cNvPicPr>
          <p:nvPr/>
        </p:nvPicPr>
        <p:blipFill rotWithShape="1">
          <a:blip r:embed="rId10"/>
          <a:srcRect l="2147" b="5097"/>
          <a:stretch/>
        </p:blipFill>
        <p:spPr>
          <a:xfrm>
            <a:off x="304800" y="2280847"/>
            <a:ext cx="4619498" cy="2219017"/>
          </a:xfrm>
          <a:prstGeom prst="rect">
            <a:avLst/>
          </a:prstGeom>
        </p:spPr>
      </p:pic>
      <p:sp>
        <p:nvSpPr>
          <p:cNvPr id="8" name="Rectangle 7">
            <a:extLst>
              <a:ext uri="{FF2B5EF4-FFF2-40B4-BE49-F238E27FC236}">
                <a16:creationId xmlns:a16="http://schemas.microsoft.com/office/drawing/2014/main" id="{C0BB5C58-1279-2258-EB31-F1D18C3E8D29}"/>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TextBox 22">
            <a:extLst>
              <a:ext uri="{FF2B5EF4-FFF2-40B4-BE49-F238E27FC236}">
                <a16:creationId xmlns:a16="http://schemas.microsoft.com/office/drawing/2014/main" id="{F52D9508-0E25-4F38-AB47-DF8ECF5FBA3B}"/>
              </a:ext>
            </a:extLst>
          </p:cNvPr>
          <p:cNvSpPr txBox="1"/>
          <p:nvPr/>
        </p:nvSpPr>
        <p:spPr>
          <a:xfrm>
            <a:off x="-611550" y="4772905"/>
            <a:ext cx="609845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IN" b="0" i="0" u="none" strike="noStrike" dirty="0">
                <a:solidFill>
                  <a:schemeClr val="bg1"/>
                </a:solidFill>
                <a:effectLst/>
                <a:latin typeface="Roboto" panose="02000000000000000000" pitchFamily="2" charset="0"/>
                <a:hlinkClick r:id="rId9">
                  <a:extLst>
                    <a:ext uri="{A12FA001-AC4F-418D-AE19-62706E023703}">
                      <ahyp:hlinkClr xmlns:ahyp="http://schemas.microsoft.com/office/drawing/2018/hyperlinkcolor" val="tx"/>
                    </a:ext>
                  </a:extLst>
                </a:hlinkClick>
              </a:rPr>
              <a:t>https://youtu.be/O0sE_XWvFcU</a:t>
            </a:r>
            <a:r>
              <a:rPr lang="en-IN" b="0" i="0" u="none" strike="noStrike" dirty="0">
                <a:solidFill>
                  <a:schemeClr val="bg1"/>
                </a:solidFill>
                <a:effectLst/>
                <a:latin typeface="Roboto" panose="02000000000000000000" pitchFamily="2" charset="0"/>
              </a:rPr>
              <a:t> </a:t>
            </a:r>
            <a:endParaRPr lang="en-IN"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64D6162A-6167-C27D-4206-53426D552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2332" y="66834"/>
            <a:ext cx="1524738" cy="514749"/>
          </a:xfrm>
          <a:prstGeom prst="rect">
            <a:avLst/>
          </a:prstGeom>
        </p:spPr>
      </p:pic>
      <p:sp>
        <p:nvSpPr>
          <p:cNvPr id="5" name="TextBox 4">
            <a:extLst>
              <a:ext uri="{FF2B5EF4-FFF2-40B4-BE49-F238E27FC236}">
                <a16:creationId xmlns:a16="http://schemas.microsoft.com/office/drawing/2014/main" id="{017D466F-2E70-D73F-D5E4-29C19E0D6990}"/>
              </a:ext>
            </a:extLst>
          </p:cNvPr>
          <p:cNvSpPr txBox="1"/>
          <p:nvPr/>
        </p:nvSpPr>
        <p:spPr>
          <a:xfrm>
            <a:off x="3913821" y="5401019"/>
            <a:ext cx="3079349" cy="535531"/>
          </a:xfrm>
          <a:prstGeom prst="rect">
            <a:avLst/>
          </a:prstGeom>
          <a:noFill/>
        </p:spPr>
        <p:txBody>
          <a:bodyPr wrap="square" anchor="ctr">
            <a:spAutoFit/>
          </a:bodyPr>
          <a:lstStyle/>
          <a:p>
            <a:pPr algn="ctr">
              <a:lnSpc>
                <a:spcPct val="90000"/>
              </a:lnSpc>
              <a:spcBef>
                <a:spcPts val="1000"/>
              </a:spcBef>
            </a:pPr>
            <a:r>
              <a:rPr lang="en-US" sz="1600" dirty="0">
                <a:solidFill>
                  <a:schemeClr val="tx1">
                    <a:lumMod val="95000"/>
                    <a:lumOff val="5000"/>
                  </a:schemeClr>
                </a:solidFill>
                <a:latin typeface="Aganè S" pitchFamily="2" charset="0"/>
                <a:sym typeface="+mn-ea"/>
              </a:rPr>
              <a:t>To Become The Most Admired I</a:t>
            </a:r>
            <a:r>
              <a:rPr lang="en-IN" altLang="en-US" sz="1600" dirty="0">
                <a:solidFill>
                  <a:schemeClr val="tx1">
                    <a:lumMod val="95000"/>
                    <a:lumOff val="5000"/>
                  </a:schemeClr>
                </a:solidFill>
                <a:latin typeface="Aganè S" pitchFamily="2" charset="0"/>
                <a:sym typeface="+mn-ea"/>
              </a:rPr>
              <a:t>T</a:t>
            </a:r>
            <a:r>
              <a:rPr lang="en-US" sz="1600" dirty="0">
                <a:solidFill>
                  <a:schemeClr val="tx1">
                    <a:lumMod val="95000"/>
                    <a:lumOff val="5000"/>
                  </a:schemeClr>
                </a:solidFill>
                <a:latin typeface="Aganè S" pitchFamily="2" charset="0"/>
                <a:sym typeface="+mn-ea"/>
              </a:rPr>
              <a:t> Networking Brand</a:t>
            </a:r>
            <a:endParaRPr lang="en-IN" altLang="en-US" sz="1600" dirty="0">
              <a:solidFill>
                <a:schemeClr val="tx1">
                  <a:lumMod val="95000"/>
                  <a:lumOff val="5000"/>
                </a:schemeClr>
              </a:solidFill>
              <a:latin typeface="Aganè S" pitchFamily="2" charset="0"/>
              <a:sym typeface="+mn-ea"/>
            </a:endParaRPr>
          </a:p>
        </p:txBody>
      </p:sp>
      <p:sp>
        <p:nvSpPr>
          <p:cNvPr id="6" name="TextBox 5">
            <a:extLst>
              <a:ext uri="{FF2B5EF4-FFF2-40B4-BE49-F238E27FC236}">
                <a16:creationId xmlns:a16="http://schemas.microsoft.com/office/drawing/2014/main" id="{0F82C5BD-D60D-D524-9463-A1FC92A14112}"/>
              </a:ext>
            </a:extLst>
          </p:cNvPr>
          <p:cNvSpPr txBox="1"/>
          <p:nvPr/>
        </p:nvSpPr>
        <p:spPr>
          <a:xfrm>
            <a:off x="4490997" y="4950443"/>
            <a:ext cx="1924995" cy="535531"/>
          </a:xfrm>
          <a:prstGeom prst="rect">
            <a:avLst/>
          </a:prstGeom>
          <a:noFill/>
        </p:spPr>
        <p:txBody>
          <a:bodyPr wrap="square" anchor="ctr">
            <a:spAutoFit/>
          </a:bodyPr>
          <a:lstStyle/>
          <a:p>
            <a:pPr algn="ctr">
              <a:lnSpc>
                <a:spcPct val="90000"/>
              </a:lnSpc>
              <a:spcBef>
                <a:spcPts val="1000"/>
              </a:spcBef>
            </a:pPr>
            <a:r>
              <a:rPr lang="en-US" sz="3200" b="1" dirty="0">
                <a:solidFill>
                  <a:srgbClr val="D0B931"/>
                </a:solidFill>
                <a:latin typeface="Eurostile LT Std Bold" panose="020B0804020202050204" pitchFamily="34" charset="0"/>
                <a:sym typeface="+mn-ea"/>
              </a:rPr>
              <a:t>VISION</a:t>
            </a:r>
            <a:endParaRPr lang="en-IN" altLang="en-US" sz="3200" b="1" dirty="0">
              <a:solidFill>
                <a:srgbClr val="D0B931"/>
              </a:solidFill>
              <a:latin typeface="Eurostile LT Std Bold" panose="020B0804020202050204" pitchFamily="34" charset="0"/>
              <a:sym typeface="+mn-ea"/>
            </a:endParaRPr>
          </a:p>
        </p:txBody>
      </p:sp>
      <p:pic>
        <p:nvPicPr>
          <p:cNvPr id="7" name="Graphic 6">
            <a:extLst>
              <a:ext uri="{FF2B5EF4-FFF2-40B4-BE49-F238E27FC236}">
                <a16:creationId xmlns:a16="http://schemas.microsoft.com/office/drawing/2014/main" id="{7404B014-3F8B-BD37-00E1-389C4B41E3E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923247" y="1132188"/>
            <a:ext cx="3079350" cy="2644055"/>
          </a:xfrm>
          <a:prstGeom prst="rect">
            <a:avLst/>
          </a:prstGeom>
        </p:spPr>
      </p:pic>
      <p:pic>
        <p:nvPicPr>
          <p:cNvPr id="8" name="Graphic 7">
            <a:extLst>
              <a:ext uri="{FF2B5EF4-FFF2-40B4-BE49-F238E27FC236}">
                <a16:creationId xmlns:a16="http://schemas.microsoft.com/office/drawing/2014/main" id="{E35678AF-4E50-F203-D86D-460E615199F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31098" y="3128702"/>
            <a:ext cx="2266430" cy="1805925"/>
          </a:xfrm>
          <a:prstGeom prst="rect">
            <a:avLst/>
          </a:prstGeom>
        </p:spPr>
      </p:pic>
      <p:pic>
        <p:nvPicPr>
          <p:cNvPr id="9" name="Graphic 8">
            <a:extLst>
              <a:ext uri="{FF2B5EF4-FFF2-40B4-BE49-F238E27FC236}">
                <a16:creationId xmlns:a16="http://schemas.microsoft.com/office/drawing/2014/main" id="{3BDF6DE1-5904-5C8B-1EA2-442CF551BB3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762215" y="1707965"/>
            <a:ext cx="1730169" cy="1492500"/>
          </a:xfrm>
          <a:prstGeom prst="rect">
            <a:avLst/>
          </a:prstGeom>
        </p:spPr>
      </p:pic>
      <p:pic>
        <p:nvPicPr>
          <p:cNvPr id="10" name="Graphic 9">
            <a:extLst>
              <a:ext uri="{FF2B5EF4-FFF2-40B4-BE49-F238E27FC236}">
                <a16:creationId xmlns:a16="http://schemas.microsoft.com/office/drawing/2014/main" id="{6752D6E2-5B13-AC60-E974-ABAFA64445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58171" y="1378724"/>
            <a:ext cx="1554339" cy="1805925"/>
          </a:xfrm>
          <a:prstGeom prst="rect">
            <a:avLst/>
          </a:prstGeom>
        </p:spPr>
      </p:pic>
      <p:pic>
        <p:nvPicPr>
          <p:cNvPr id="11" name="Graphic 10">
            <a:extLst>
              <a:ext uri="{FF2B5EF4-FFF2-40B4-BE49-F238E27FC236}">
                <a16:creationId xmlns:a16="http://schemas.microsoft.com/office/drawing/2014/main" id="{DDB3158B-E333-0BF9-684D-D2B5C2E7AF9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004992" y="2176458"/>
            <a:ext cx="579401" cy="491614"/>
          </a:xfrm>
          <a:prstGeom prst="rect">
            <a:avLst/>
          </a:prstGeom>
        </p:spPr>
      </p:pic>
      <p:pic>
        <p:nvPicPr>
          <p:cNvPr id="12" name="Graphic 11">
            <a:extLst>
              <a:ext uri="{FF2B5EF4-FFF2-40B4-BE49-F238E27FC236}">
                <a16:creationId xmlns:a16="http://schemas.microsoft.com/office/drawing/2014/main" id="{8338160E-33E9-4FAA-42A5-7C641ECD60A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220847" y="3557197"/>
            <a:ext cx="543070" cy="543070"/>
          </a:xfrm>
          <a:prstGeom prst="rect">
            <a:avLst/>
          </a:prstGeom>
        </p:spPr>
      </p:pic>
      <p:pic>
        <p:nvPicPr>
          <p:cNvPr id="13" name="Graphic 12">
            <a:extLst>
              <a:ext uri="{FF2B5EF4-FFF2-40B4-BE49-F238E27FC236}">
                <a16:creationId xmlns:a16="http://schemas.microsoft.com/office/drawing/2014/main" id="{DDCEC52B-E6B5-821A-483E-0139971CA2A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438572" y="2175911"/>
            <a:ext cx="436076" cy="492708"/>
          </a:xfrm>
          <a:prstGeom prst="rect">
            <a:avLst/>
          </a:prstGeom>
        </p:spPr>
      </p:pic>
      <p:sp>
        <p:nvSpPr>
          <p:cNvPr id="14" name="TextBox 13">
            <a:extLst>
              <a:ext uri="{FF2B5EF4-FFF2-40B4-BE49-F238E27FC236}">
                <a16:creationId xmlns:a16="http://schemas.microsoft.com/office/drawing/2014/main" id="{AC6D4C13-EFC1-B01A-6F27-9E46C55C4F73}"/>
              </a:ext>
            </a:extLst>
          </p:cNvPr>
          <p:cNvSpPr txBox="1"/>
          <p:nvPr/>
        </p:nvSpPr>
        <p:spPr>
          <a:xfrm>
            <a:off x="7320513" y="1459078"/>
            <a:ext cx="2166957" cy="399409"/>
          </a:xfrm>
          <a:prstGeom prst="rect">
            <a:avLst/>
          </a:prstGeom>
          <a:noFill/>
        </p:spPr>
        <p:txBody>
          <a:bodyPr wrap="square" anchor="ctr">
            <a:spAutoFit/>
          </a:bodyPr>
          <a:lstStyle/>
          <a:p>
            <a:r>
              <a:rPr lang="en-IN" altLang="en-US" sz="3200" b="1" dirty="0">
                <a:solidFill>
                  <a:srgbClr val="F97000"/>
                </a:solidFill>
                <a:latin typeface="Eurostile LT Std Bold" panose="020B0804020202050204" pitchFamily="34" charset="0"/>
              </a:rPr>
              <a:t>MISSION</a:t>
            </a:r>
          </a:p>
        </p:txBody>
      </p:sp>
      <p:sp>
        <p:nvSpPr>
          <p:cNvPr id="15" name="TextBox 14">
            <a:extLst>
              <a:ext uri="{FF2B5EF4-FFF2-40B4-BE49-F238E27FC236}">
                <a16:creationId xmlns:a16="http://schemas.microsoft.com/office/drawing/2014/main" id="{18A126A5-8118-2706-3DCA-A9144B03A007}"/>
              </a:ext>
            </a:extLst>
          </p:cNvPr>
          <p:cNvSpPr txBox="1"/>
          <p:nvPr/>
        </p:nvSpPr>
        <p:spPr>
          <a:xfrm>
            <a:off x="7530426" y="1968490"/>
            <a:ext cx="3679291" cy="1844608"/>
          </a:xfrm>
          <a:prstGeom prst="rect">
            <a:avLst/>
          </a:prstGeom>
          <a:noFill/>
        </p:spPr>
        <p:txBody>
          <a:bodyPr wrap="square">
            <a:spAutoFit/>
          </a:bodyPr>
          <a:lstStyle/>
          <a:p>
            <a:pPr lvl="0">
              <a:lnSpc>
                <a:spcPct val="90000"/>
              </a:lnSpc>
              <a:spcBef>
                <a:spcPts val="1000"/>
              </a:spcBef>
            </a:pPr>
            <a:r>
              <a:rPr lang="en-US" sz="1200" dirty="0">
                <a:latin typeface="Aganè S" pitchFamily="2" charset="0"/>
                <a:cs typeface="+mn-lt"/>
                <a:sym typeface="+mn-ea"/>
              </a:rPr>
              <a:t>Being a provider of innovative solutions with a dedication to enhancing the IT networking experience of our customers</a:t>
            </a:r>
          </a:p>
          <a:p>
            <a:pPr lvl="0">
              <a:lnSpc>
                <a:spcPct val="90000"/>
              </a:lnSpc>
              <a:spcBef>
                <a:spcPts val="1000"/>
              </a:spcBef>
            </a:pPr>
            <a:r>
              <a:rPr lang="en-US" sz="1200" dirty="0">
                <a:latin typeface="Aganè S" pitchFamily="2" charset="0"/>
                <a:cs typeface="+mn-lt"/>
                <a:sym typeface="+mn-ea"/>
              </a:rPr>
              <a:t>Creating a healthy, competitive as well as reliable environment for profitable business growth</a:t>
            </a:r>
          </a:p>
          <a:p>
            <a:pPr lvl="0">
              <a:lnSpc>
                <a:spcPct val="90000"/>
              </a:lnSpc>
              <a:spcBef>
                <a:spcPts val="1000"/>
              </a:spcBef>
            </a:pPr>
            <a:r>
              <a:rPr lang="en-US" sz="1200" dirty="0">
                <a:latin typeface="Aganè S" pitchFamily="2" charset="0"/>
                <a:cs typeface="+mn-lt"/>
                <a:sym typeface="+mn-ea"/>
              </a:rPr>
              <a:t>Offering opportunities to all the stakeholders to grow to their full potential and contribute positively to the ecosystem</a:t>
            </a:r>
          </a:p>
        </p:txBody>
      </p:sp>
      <p:sp>
        <p:nvSpPr>
          <p:cNvPr id="16" name="Title 1">
            <a:extLst>
              <a:ext uri="{FF2B5EF4-FFF2-40B4-BE49-F238E27FC236}">
                <a16:creationId xmlns:a16="http://schemas.microsoft.com/office/drawing/2014/main" id="{B44A57D7-FC20-1C9E-B265-3945240241EB}"/>
              </a:ext>
            </a:extLst>
          </p:cNvPr>
          <p:cNvSpPr>
            <a:spLocks noGrp="1"/>
          </p:cNvSpPr>
          <p:nvPr/>
        </p:nvSpPr>
        <p:spPr>
          <a:xfrm>
            <a:off x="1188544" y="1472191"/>
            <a:ext cx="2378721" cy="373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N" altLang="en-US" sz="3200" b="1" dirty="0">
                <a:solidFill>
                  <a:srgbClr val="EA0000"/>
                </a:solidFill>
                <a:latin typeface="Eurostile LT Std Bold" panose="020B0804020202050204" pitchFamily="34" charset="0"/>
              </a:rPr>
              <a:t>VALUES</a:t>
            </a:r>
          </a:p>
        </p:txBody>
      </p:sp>
      <p:sp>
        <p:nvSpPr>
          <p:cNvPr id="17" name="Text Box 7">
            <a:extLst>
              <a:ext uri="{FF2B5EF4-FFF2-40B4-BE49-F238E27FC236}">
                <a16:creationId xmlns:a16="http://schemas.microsoft.com/office/drawing/2014/main" id="{F297A225-374E-C016-083B-C7B0CB0B3946}"/>
              </a:ext>
            </a:extLst>
          </p:cNvPr>
          <p:cNvSpPr txBox="1"/>
          <p:nvPr/>
        </p:nvSpPr>
        <p:spPr>
          <a:xfrm>
            <a:off x="1188544" y="3643843"/>
            <a:ext cx="2266429" cy="307777"/>
          </a:xfrm>
          <a:prstGeom prst="rect">
            <a:avLst/>
          </a:prstGeom>
          <a:noFill/>
        </p:spPr>
        <p:txBody>
          <a:bodyPr wrap="square" rtlCol="0" anchor="ctr">
            <a:spAutoFit/>
          </a:bodyPr>
          <a:lstStyle/>
          <a:p>
            <a:pPr lvl="0" algn="r"/>
            <a:r>
              <a:rPr lang="en-US" sz="1400" dirty="0">
                <a:latin typeface="Aganè S" pitchFamily="2" charset="0"/>
                <a:sym typeface="+mn-ea"/>
              </a:rPr>
              <a:t>Customer Delight</a:t>
            </a:r>
          </a:p>
        </p:txBody>
      </p:sp>
      <p:sp>
        <p:nvSpPr>
          <p:cNvPr id="18" name="Text Box 10">
            <a:extLst>
              <a:ext uri="{FF2B5EF4-FFF2-40B4-BE49-F238E27FC236}">
                <a16:creationId xmlns:a16="http://schemas.microsoft.com/office/drawing/2014/main" id="{F69F3199-1EC9-097A-4683-4C70D075C377}"/>
              </a:ext>
            </a:extLst>
          </p:cNvPr>
          <p:cNvSpPr txBox="1"/>
          <p:nvPr/>
        </p:nvSpPr>
        <p:spPr>
          <a:xfrm>
            <a:off x="1636825" y="3276745"/>
            <a:ext cx="1818148" cy="307777"/>
          </a:xfrm>
          <a:prstGeom prst="rect">
            <a:avLst/>
          </a:prstGeom>
          <a:noFill/>
        </p:spPr>
        <p:txBody>
          <a:bodyPr wrap="square" rtlCol="0" anchor="ctr">
            <a:spAutoFit/>
          </a:bodyPr>
          <a:lstStyle/>
          <a:p>
            <a:pPr lvl="0" algn="r"/>
            <a:r>
              <a:rPr lang="en-US" sz="1400" dirty="0">
                <a:latin typeface="Aganè S" pitchFamily="2" charset="0"/>
                <a:sym typeface="+mn-ea"/>
              </a:rPr>
              <a:t>People Growth</a:t>
            </a:r>
          </a:p>
        </p:txBody>
      </p:sp>
      <p:sp>
        <p:nvSpPr>
          <p:cNvPr id="19" name="Text Box 5">
            <a:extLst>
              <a:ext uri="{FF2B5EF4-FFF2-40B4-BE49-F238E27FC236}">
                <a16:creationId xmlns:a16="http://schemas.microsoft.com/office/drawing/2014/main" id="{121B477D-DA60-91C3-1078-C2007BA11577}"/>
              </a:ext>
            </a:extLst>
          </p:cNvPr>
          <p:cNvSpPr txBox="1"/>
          <p:nvPr/>
        </p:nvSpPr>
        <p:spPr>
          <a:xfrm>
            <a:off x="2222003" y="2905156"/>
            <a:ext cx="1232970" cy="307777"/>
          </a:xfrm>
          <a:prstGeom prst="rect">
            <a:avLst/>
          </a:prstGeom>
          <a:noFill/>
        </p:spPr>
        <p:txBody>
          <a:bodyPr wrap="square" rtlCol="0" anchor="ctr">
            <a:spAutoFit/>
          </a:bodyPr>
          <a:lstStyle/>
          <a:p>
            <a:pPr algn="r"/>
            <a:r>
              <a:rPr lang="en-US" sz="1400" dirty="0">
                <a:latin typeface="Aganè S" pitchFamily="2" charset="0"/>
                <a:sym typeface="+mn-ea"/>
              </a:rPr>
              <a:t>Innovation</a:t>
            </a:r>
          </a:p>
        </p:txBody>
      </p:sp>
      <p:sp>
        <p:nvSpPr>
          <p:cNvPr id="20" name="Text Box 24">
            <a:extLst>
              <a:ext uri="{FF2B5EF4-FFF2-40B4-BE49-F238E27FC236}">
                <a16:creationId xmlns:a16="http://schemas.microsoft.com/office/drawing/2014/main" id="{20DF073C-F606-1DAB-5CBE-2E0F2AC55DB1}"/>
              </a:ext>
            </a:extLst>
          </p:cNvPr>
          <p:cNvSpPr txBox="1"/>
          <p:nvPr/>
        </p:nvSpPr>
        <p:spPr>
          <a:xfrm>
            <a:off x="1636825" y="2003944"/>
            <a:ext cx="1818148" cy="307777"/>
          </a:xfrm>
          <a:prstGeom prst="rect">
            <a:avLst/>
          </a:prstGeom>
          <a:noFill/>
        </p:spPr>
        <p:txBody>
          <a:bodyPr wrap="square" rtlCol="0" anchor="ctr">
            <a:spAutoFit/>
          </a:bodyPr>
          <a:lstStyle/>
          <a:p>
            <a:pPr algn="r"/>
            <a:r>
              <a:rPr lang="en-US" sz="1400" dirty="0">
                <a:latin typeface="Aganè S" pitchFamily="2" charset="0"/>
                <a:sym typeface="+mn-ea"/>
              </a:rPr>
              <a:t>Highest Ethics</a:t>
            </a:r>
          </a:p>
        </p:txBody>
      </p:sp>
      <p:sp>
        <p:nvSpPr>
          <p:cNvPr id="21" name="Text Box 25">
            <a:extLst>
              <a:ext uri="{FF2B5EF4-FFF2-40B4-BE49-F238E27FC236}">
                <a16:creationId xmlns:a16="http://schemas.microsoft.com/office/drawing/2014/main" id="{24CE2ED2-DBF2-CDFA-9B7C-C9320F02A1B4}"/>
              </a:ext>
            </a:extLst>
          </p:cNvPr>
          <p:cNvSpPr txBox="1"/>
          <p:nvPr/>
        </p:nvSpPr>
        <p:spPr>
          <a:xfrm>
            <a:off x="1841012" y="2617259"/>
            <a:ext cx="1613961" cy="307777"/>
          </a:xfrm>
          <a:prstGeom prst="rect">
            <a:avLst/>
          </a:prstGeom>
          <a:noFill/>
        </p:spPr>
        <p:txBody>
          <a:bodyPr wrap="square" rtlCol="0" anchor="ctr">
            <a:spAutoFit/>
          </a:bodyPr>
          <a:lstStyle/>
          <a:p>
            <a:pPr algn="r"/>
            <a:r>
              <a:rPr lang="en-US" sz="1400" dirty="0">
                <a:latin typeface="Aganè S" pitchFamily="2" charset="0"/>
                <a:sym typeface="+mn-ea"/>
              </a:rPr>
              <a:t>Commitment</a:t>
            </a:r>
          </a:p>
        </p:txBody>
      </p:sp>
      <p:sp>
        <p:nvSpPr>
          <p:cNvPr id="22" name="Text Box 30">
            <a:extLst>
              <a:ext uri="{FF2B5EF4-FFF2-40B4-BE49-F238E27FC236}">
                <a16:creationId xmlns:a16="http://schemas.microsoft.com/office/drawing/2014/main" id="{0A5A0AEB-0441-AD8D-0B9D-E96D7358D0FF}"/>
              </a:ext>
            </a:extLst>
          </p:cNvPr>
          <p:cNvSpPr txBox="1"/>
          <p:nvPr/>
        </p:nvSpPr>
        <p:spPr>
          <a:xfrm>
            <a:off x="2066863" y="2307632"/>
            <a:ext cx="1388110" cy="307777"/>
          </a:xfrm>
          <a:prstGeom prst="rect">
            <a:avLst/>
          </a:prstGeom>
          <a:noFill/>
        </p:spPr>
        <p:txBody>
          <a:bodyPr wrap="square" rtlCol="0" anchor="ctr">
            <a:spAutoFit/>
          </a:bodyPr>
          <a:lstStyle/>
          <a:p>
            <a:pPr lvl="0" algn="r"/>
            <a:r>
              <a:rPr lang="en-US" sz="1400" dirty="0">
                <a:latin typeface="Aganè S" pitchFamily="2" charset="0"/>
                <a:sym typeface="+mn-ea"/>
              </a:rPr>
              <a:t>Integrity</a:t>
            </a:r>
          </a:p>
        </p:txBody>
      </p:sp>
      <p:sp>
        <p:nvSpPr>
          <p:cNvPr id="23" name="Oval 22">
            <a:extLst>
              <a:ext uri="{FF2B5EF4-FFF2-40B4-BE49-F238E27FC236}">
                <a16:creationId xmlns:a16="http://schemas.microsoft.com/office/drawing/2014/main" id="{D64AAC7B-EDF8-93B2-2D8D-D76EB807A9AC}"/>
              </a:ext>
            </a:extLst>
          </p:cNvPr>
          <p:cNvSpPr/>
          <p:nvPr/>
        </p:nvSpPr>
        <p:spPr>
          <a:xfrm>
            <a:off x="3454060" y="2150257"/>
            <a:ext cx="78856" cy="78856"/>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sp>
        <p:nvSpPr>
          <p:cNvPr id="24" name="Oval 23">
            <a:extLst>
              <a:ext uri="{FF2B5EF4-FFF2-40B4-BE49-F238E27FC236}">
                <a16:creationId xmlns:a16="http://schemas.microsoft.com/office/drawing/2014/main" id="{C9ABE25B-FBC1-7644-F62D-5ED90C60F803}"/>
              </a:ext>
            </a:extLst>
          </p:cNvPr>
          <p:cNvSpPr/>
          <p:nvPr/>
        </p:nvSpPr>
        <p:spPr>
          <a:xfrm>
            <a:off x="3454060" y="2457846"/>
            <a:ext cx="78856" cy="78856"/>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sp>
        <p:nvSpPr>
          <p:cNvPr id="25" name="Oval 24">
            <a:extLst>
              <a:ext uri="{FF2B5EF4-FFF2-40B4-BE49-F238E27FC236}">
                <a16:creationId xmlns:a16="http://schemas.microsoft.com/office/drawing/2014/main" id="{7D0875E6-B0B5-776D-E520-1FA9116F20C3}"/>
              </a:ext>
            </a:extLst>
          </p:cNvPr>
          <p:cNvSpPr/>
          <p:nvPr/>
        </p:nvSpPr>
        <p:spPr>
          <a:xfrm>
            <a:off x="3454060" y="2759988"/>
            <a:ext cx="78856" cy="78856"/>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sp>
        <p:nvSpPr>
          <p:cNvPr id="26" name="Oval 25">
            <a:extLst>
              <a:ext uri="{FF2B5EF4-FFF2-40B4-BE49-F238E27FC236}">
                <a16:creationId xmlns:a16="http://schemas.microsoft.com/office/drawing/2014/main" id="{1B81705B-A72B-5B27-D55C-43883F7AF824}"/>
              </a:ext>
            </a:extLst>
          </p:cNvPr>
          <p:cNvSpPr/>
          <p:nvPr/>
        </p:nvSpPr>
        <p:spPr>
          <a:xfrm>
            <a:off x="3454060" y="3043071"/>
            <a:ext cx="78856" cy="78856"/>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sp>
        <p:nvSpPr>
          <p:cNvPr id="27" name="Oval 26">
            <a:extLst>
              <a:ext uri="{FF2B5EF4-FFF2-40B4-BE49-F238E27FC236}">
                <a16:creationId xmlns:a16="http://schemas.microsoft.com/office/drawing/2014/main" id="{F92A41E6-2922-CFAC-4DE5-A38B88F2F0DF}"/>
              </a:ext>
            </a:extLst>
          </p:cNvPr>
          <p:cNvSpPr/>
          <p:nvPr/>
        </p:nvSpPr>
        <p:spPr>
          <a:xfrm>
            <a:off x="3454060" y="3401928"/>
            <a:ext cx="78856" cy="78856"/>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sp>
        <p:nvSpPr>
          <p:cNvPr id="28" name="Oval 27">
            <a:extLst>
              <a:ext uri="{FF2B5EF4-FFF2-40B4-BE49-F238E27FC236}">
                <a16:creationId xmlns:a16="http://schemas.microsoft.com/office/drawing/2014/main" id="{C7F0D4FD-7AFB-7715-29D3-D1D48059A1F5}"/>
              </a:ext>
            </a:extLst>
          </p:cNvPr>
          <p:cNvSpPr/>
          <p:nvPr/>
        </p:nvSpPr>
        <p:spPr>
          <a:xfrm>
            <a:off x="3454060" y="3736815"/>
            <a:ext cx="78856" cy="78856"/>
          </a:xfrm>
          <a:prstGeom prst="ellipse">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cxnSp>
        <p:nvCxnSpPr>
          <p:cNvPr id="29" name="Straight Connector 28">
            <a:extLst>
              <a:ext uri="{FF2B5EF4-FFF2-40B4-BE49-F238E27FC236}">
                <a16:creationId xmlns:a16="http://schemas.microsoft.com/office/drawing/2014/main" id="{63167642-F550-5D9A-F59F-C522B94C5E3B}"/>
              </a:ext>
            </a:extLst>
          </p:cNvPr>
          <p:cNvCxnSpPr>
            <a:cxnSpLocks/>
          </p:cNvCxnSpPr>
          <p:nvPr/>
        </p:nvCxnSpPr>
        <p:spPr>
          <a:xfrm flipH="1">
            <a:off x="3485403" y="2229113"/>
            <a:ext cx="3322" cy="1586558"/>
          </a:xfrm>
          <a:prstGeom prst="line">
            <a:avLst/>
          </a:prstGeom>
          <a:ln>
            <a:solidFill>
              <a:srgbClr val="EA00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D64E9CC-885D-1069-CFE8-DBC295230717}"/>
              </a:ext>
            </a:extLst>
          </p:cNvPr>
          <p:cNvSpPr/>
          <p:nvPr/>
        </p:nvSpPr>
        <p:spPr>
          <a:xfrm>
            <a:off x="7392928" y="2059719"/>
            <a:ext cx="78856" cy="78856"/>
          </a:xfrm>
          <a:prstGeom prst="ellipse">
            <a:avLst/>
          </a:prstGeom>
          <a:solidFill>
            <a:srgbClr val="F9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cxnSp>
        <p:nvCxnSpPr>
          <p:cNvPr id="31" name="Straight Connector 30">
            <a:extLst>
              <a:ext uri="{FF2B5EF4-FFF2-40B4-BE49-F238E27FC236}">
                <a16:creationId xmlns:a16="http://schemas.microsoft.com/office/drawing/2014/main" id="{C5E548D1-005A-1B6E-7A4A-C53D7B5DDA10}"/>
              </a:ext>
            </a:extLst>
          </p:cNvPr>
          <p:cNvCxnSpPr>
            <a:cxnSpLocks/>
            <a:endCxn id="33" idx="4"/>
          </p:cNvCxnSpPr>
          <p:nvPr/>
        </p:nvCxnSpPr>
        <p:spPr>
          <a:xfrm>
            <a:off x="7432356" y="2138575"/>
            <a:ext cx="8068" cy="1454707"/>
          </a:xfrm>
          <a:prstGeom prst="line">
            <a:avLst/>
          </a:prstGeom>
          <a:ln>
            <a:solidFill>
              <a:srgbClr val="F9700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4BBAD9E-DF8E-AE64-1500-E965AB8572BC}"/>
              </a:ext>
            </a:extLst>
          </p:cNvPr>
          <p:cNvSpPr/>
          <p:nvPr/>
        </p:nvSpPr>
        <p:spPr>
          <a:xfrm>
            <a:off x="7392928" y="2773117"/>
            <a:ext cx="78856" cy="78856"/>
          </a:xfrm>
          <a:prstGeom prst="ellipse">
            <a:avLst/>
          </a:prstGeom>
          <a:solidFill>
            <a:srgbClr val="F9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sp>
        <p:nvSpPr>
          <p:cNvPr id="33" name="Oval 32">
            <a:extLst>
              <a:ext uri="{FF2B5EF4-FFF2-40B4-BE49-F238E27FC236}">
                <a16:creationId xmlns:a16="http://schemas.microsoft.com/office/drawing/2014/main" id="{E9F09CE9-E8DB-2D7D-9C67-9EDD2F02A3C3}"/>
              </a:ext>
            </a:extLst>
          </p:cNvPr>
          <p:cNvSpPr/>
          <p:nvPr/>
        </p:nvSpPr>
        <p:spPr>
          <a:xfrm>
            <a:off x="7400996" y="3514426"/>
            <a:ext cx="78856" cy="78856"/>
          </a:xfrm>
          <a:prstGeom prst="ellipse">
            <a:avLst/>
          </a:prstGeom>
          <a:solidFill>
            <a:srgbClr val="F9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EA0000"/>
              </a:solidFill>
            </a:endParaRPr>
          </a:p>
        </p:txBody>
      </p:sp>
      <p:pic>
        <p:nvPicPr>
          <p:cNvPr id="34" name="Graphic 33">
            <a:extLst>
              <a:ext uri="{FF2B5EF4-FFF2-40B4-BE49-F238E27FC236}">
                <a16:creationId xmlns:a16="http://schemas.microsoft.com/office/drawing/2014/main" id="{FDE08CDA-5893-8BC1-5668-47F49D02897E}"/>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0" y="78331"/>
            <a:ext cx="4209691" cy="1479722"/>
          </a:xfrm>
          <a:prstGeom prst="rect">
            <a:avLst/>
          </a:prstGeom>
        </p:spPr>
      </p:pic>
      <p:pic>
        <p:nvPicPr>
          <p:cNvPr id="35" name="Graphic 34">
            <a:extLst>
              <a:ext uri="{FF2B5EF4-FFF2-40B4-BE49-F238E27FC236}">
                <a16:creationId xmlns:a16="http://schemas.microsoft.com/office/drawing/2014/main" id="{14CD5EA9-AA52-3394-658B-CD3CBA39E8B5}"/>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flipH="1">
            <a:off x="7942052" y="4447127"/>
            <a:ext cx="4186688" cy="1805925"/>
          </a:xfrm>
          <a:prstGeom prst="rect">
            <a:avLst/>
          </a:prstGeom>
        </p:spPr>
      </p:pic>
      <p:sp>
        <p:nvSpPr>
          <p:cNvPr id="2" name="Rectangle 1">
            <a:extLst>
              <a:ext uri="{FF2B5EF4-FFF2-40B4-BE49-F238E27FC236}">
                <a16:creationId xmlns:a16="http://schemas.microsoft.com/office/drawing/2014/main" id="{B7ABD47D-6499-7699-8957-8608549A6F15}"/>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486291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D931C386-0E8C-4E1C-C7C9-D46EB4894B0B}"/>
              </a:ext>
            </a:extLst>
          </p:cNvPr>
          <p:cNvSpPr txBox="1">
            <a:spLocks/>
          </p:cNvSpPr>
          <p:nvPr/>
        </p:nvSpPr>
        <p:spPr>
          <a:xfrm>
            <a:off x="157146" y="266810"/>
            <a:ext cx="3312352" cy="782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IN" altLang="en-US" sz="3200" b="1" dirty="0">
              <a:solidFill>
                <a:srgbClr val="CD212A"/>
              </a:solidFill>
              <a:latin typeface="Eurostile LT Std Bold" panose="020B0804020202050204" pitchFamily="34" charset="0"/>
              <a:sym typeface="+mn-ea"/>
            </a:endParaRPr>
          </a:p>
        </p:txBody>
      </p:sp>
      <p:pic>
        <p:nvPicPr>
          <p:cNvPr id="3" name="Graphic 2">
            <a:extLst>
              <a:ext uri="{FF2B5EF4-FFF2-40B4-BE49-F238E27FC236}">
                <a16:creationId xmlns:a16="http://schemas.microsoft.com/office/drawing/2014/main" id="{F7FD7E14-3438-1432-8514-CF4794E9EE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13322" y="3117681"/>
            <a:ext cx="1251632" cy="1747562"/>
          </a:xfrm>
          <a:prstGeom prst="rect">
            <a:avLst/>
          </a:prstGeom>
        </p:spPr>
      </p:pic>
      <p:pic>
        <p:nvPicPr>
          <p:cNvPr id="8" name="Graphic 7">
            <a:extLst>
              <a:ext uri="{FF2B5EF4-FFF2-40B4-BE49-F238E27FC236}">
                <a16:creationId xmlns:a16="http://schemas.microsoft.com/office/drawing/2014/main" id="{FCCCDE3B-38FD-E845-0FC5-DA927BF92E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5248" y="3117681"/>
            <a:ext cx="1251632" cy="1747562"/>
          </a:xfrm>
          <a:prstGeom prst="rect">
            <a:avLst/>
          </a:prstGeom>
        </p:spPr>
      </p:pic>
      <p:pic>
        <p:nvPicPr>
          <p:cNvPr id="9" name="Graphic 8">
            <a:extLst>
              <a:ext uri="{FF2B5EF4-FFF2-40B4-BE49-F238E27FC236}">
                <a16:creationId xmlns:a16="http://schemas.microsoft.com/office/drawing/2014/main" id="{AE097930-5751-8852-CDB1-AD6ABAE64F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7174" y="3117681"/>
            <a:ext cx="1251632" cy="1747562"/>
          </a:xfrm>
          <a:prstGeom prst="rect">
            <a:avLst/>
          </a:prstGeom>
        </p:spPr>
      </p:pic>
      <p:pic>
        <p:nvPicPr>
          <p:cNvPr id="10" name="Graphic 9">
            <a:extLst>
              <a:ext uri="{FF2B5EF4-FFF2-40B4-BE49-F238E27FC236}">
                <a16:creationId xmlns:a16="http://schemas.microsoft.com/office/drawing/2014/main" id="{D691403A-167A-0F49-D68E-DA137813E5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9099" y="3117681"/>
            <a:ext cx="1251632" cy="1747562"/>
          </a:xfrm>
          <a:prstGeom prst="rect">
            <a:avLst/>
          </a:prstGeom>
        </p:spPr>
      </p:pic>
      <p:pic>
        <p:nvPicPr>
          <p:cNvPr id="11" name="Graphic 10">
            <a:extLst>
              <a:ext uri="{FF2B5EF4-FFF2-40B4-BE49-F238E27FC236}">
                <a16:creationId xmlns:a16="http://schemas.microsoft.com/office/drawing/2014/main" id="{1CF255D8-491E-5D42-4195-8419A39415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61026" y="3117681"/>
            <a:ext cx="1251632" cy="1747562"/>
          </a:xfrm>
          <a:prstGeom prst="rect">
            <a:avLst/>
          </a:prstGeom>
        </p:spPr>
      </p:pic>
      <p:pic>
        <p:nvPicPr>
          <p:cNvPr id="12" name="Graphic 11">
            <a:extLst>
              <a:ext uri="{FF2B5EF4-FFF2-40B4-BE49-F238E27FC236}">
                <a16:creationId xmlns:a16="http://schemas.microsoft.com/office/drawing/2014/main" id="{D13DD81E-D643-0666-043E-61D65D1D32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22952" y="3117681"/>
            <a:ext cx="1251632" cy="1747562"/>
          </a:xfrm>
          <a:prstGeom prst="rect">
            <a:avLst/>
          </a:prstGeom>
        </p:spPr>
      </p:pic>
      <p:pic>
        <p:nvPicPr>
          <p:cNvPr id="14" name="Picture 13" descr="Logo&#10;&#10;Description automatically generated">
            <a:extLst>
              <a:ext uri="{FF2B5EF4-FFF2-40B4-BE49-F238E27FC236}">
                <a16:creationId xmlns:a16="http://schemas.microsoft.com/office/drawing/2014/main" id="{A20FFEA8-5D67-0CBB-EC3C-405F94042F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34932" y="3536880"/>
            <a:ext cx="550019" cy="507850"/>
          </a:xfrm>
          <a:prstGeom prst="rect">
            <a:avLst/>
          </a:prstGeom>
        </p:spPr>
      </p:pic>
      <p:pic>
        <p:nvPicPr>
          <p:cNvPr id="15" name="Graphic 14">
            <a:extLst>
              <a:ext uri="{FF2B5EF4-FFF2-40B4-BE49-F238E27FC236}">
                <a16:creationId xmlns:a16="http://schemas.microsoft.com/office/drawing/2014/main" id="{1621CA8E-D36B-9A97-5A45-F8D6853DD6E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92654" y="3982584"/>
            <a:ext cx="492967" cy="435045"/>
          </a:xfrm>
          <a:prstGeom prst="rect">
            <a:avLst/>
          </a:prstGeom>
        </p:spPr>
      </p:pic>
      <p:pic>
        <p:nvPicPr>
          <p:cNvPr id="16" name="Graphic 15">
            <a:extLst>
              <a:ext uri="{FF2B5EF4-FFF2-40B4-BE49-F238E27FC236}">
                <a16:creationId xmlns:a16="http://schemas.microsoft.com/office/drawing/2014/main" id="{6D088774-544D-F3BE-7ED6-2E8F23273E1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170652" y="3909983"/>
            <a:ext cx="474557" cy="526979"/>
          </a:xfrm>
          <a:prstGeom prst="rect">
            <a:avLst/>
          </a:prstGeom>
        </p:spPr>
      </p:pic>
      <p:pic>
        <p:nvPicPr>
          <p:cNvPr id="17" name="Graphic 16">
            <a:extLst>
              <a:ext uri="{FF2B5EF4-FFF2-40B4-BE49-F238E27FC236}">
                <a16:creationId xmlns:a16="http://schemas.microsoft.com/office/drawing/2014/main" id="{F79F04DB-9A72-9538-F211-9E863C8E1675}"/>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558060" y="3600696"/>
            <a:ext cx="381417" cy="400073"/>
          </a:xfrm>
          <a:prstGeom prst="rect">
            <a:avLst/>
          </a:prstGeom>
        </p:spPr>
      </p:pic>
      <p:pic>
        <p:nvPicPr>
          <p:cNvPr id="18" name="Graphic 17">
            <a:extLst>
              <a:ext uri="{FF2B5EF4-FFF2-40B4-BE49-F238E27FC236}">
                <a16:creationId xmlns:a16="http://schemas.microsoft.com/office/drawing/2014/main" id="{BEF7F89F-53F6-A928-2FD8-A8FABE897EAE}"/>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642544" y="3610003"/>
            <a:ext cx="400255" cy="394026"/>
          </a:xfrm>
          <a:prstGeom prst="rect">
            <a:avLst/>
          </a:prstGeom>
        </p:spPr>
      </p:pic>
      <p:pic>
        <p:nvPicPr>
          <p:cNvPr id="19" name="Graphic 18">
            <a:extLst>
              <a:ext uri="{FF2B5EF4-FFF2-40B4-BE49-F238E27FC236}">
                <a16:creationId xmlns:a16="http://schemas.microsoft.com/office/drawing/2014/main" id="{CBA6E356-CA72-26A4-9C36-420E99C5A63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071644" y="3949396"/>
            <a:ext cx="448152" cy="448152"/>
          </a:xfrm>
          <a:prstGeom prst="rect">
            <a:avLst/>
          </a:prstGeom>
        </p:spPr>
      </p:pic>
      <p:sp>
        <p:nvSpPr>
          <p:cNvPr id="20" name="Rectangle 19">
            <a:extLst>
              <a:ext uri="{FF2B5EF4-FFF2-40B4-BE49-F238E27FC236}">
                <a16:creationId xmlns:a16="http://schemas.microsoft.com/office/drawing/2014/main" id="{F9A77615-FD96-0CD0-3F51-3356FB0F3211}"/>
              </a:ext>
            </a:extLst>
          </p:cNvPr>
          <p:cNvSpPr/>
          <p:nvPr/>
        </p:nvSpPr>
        <p:spPr>
          <a:xfrm>
            <a:off x="1565152" y="1903773"/>
            <a:ext cx="1740958" cy="1091628"/>
          </a:xfrm>
          <a:prstGeom prst="rect">
            <a:avLst/>
          </a:prstGeom>
          <a:noFill/>
          <a:ln>
            <a:noFill/>
          </a:ln>
          <a:extLst>
            <a:ext uri="{909E8E84-426E-40DD-AFC4-6F175D3DCCD1}">
              <a14:hiddenFill xmlns:a14="http://schemas.microsoft.com/office/drawing/2010/main">
                <a:solidFill>
                  <a:schemeClr val="bg1">
                    <a:alpha val="79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IN" altLang="en-US" dirty="0">
                <a:solidFill>
                  <a:schemeClr val="tx1"/>
                </a:solidFill>
                <a:latin typeface="Aganè S" pitchFamily="2" charset="0"/>
                <a:sym typeface="+mn-ea"/>
              </a:rPr>
              <a:t>25 Years Of Experience In IT Networking Industry</a:t>
            </a:r>
          </a:p>
        </p:txBody>
      </p:sp>
      <p:sp>
        <p:nvSpPr>
          <p:cNvPr id="21" name="Rectangle 20">
            <a:extLst>
              <a:ext uri="{FF2B5EF4-FFF2-40B4-BE49-F238E27FC236}">
                <a16:creationId xmlns:a16="http://schemas.microsoft.com/office/drawing/2014/main" id="{9EE49E74-0E48-9263-CA91-27DC8E619A8A}"/>
              </a:ext>
            </a:extLst>
          </p:cNvPr>
          <p:cNvSpPr/>
          <p:nvPr/>
        </p:nvSpPr>
        <p:spPr>
          <a:xfrm>
            <a:off x="3209764" y="4903765"/>
            <a:ext cx="1525524" cy="782474"/>
          </a:xfrm>
          <a:prstGeom prst="rect">
            <a:avLst/>
          </a:prstGeom>
          <a:noFill/>
          <a:ln>
            <a:noFill/>
          </a:ln>
          <a:extLst>
            <a:ext uri="{909E8E84-426E-40DD-AFC4-6F175D3DCCD1}">
              <a14:hiddenFill xmlns:a14="http://schemas.microsoft.com/office/drawing/2010/main">
                <a:solidFill>
                  <a:schemeClr val="bg1">
                    <a:alpha val="79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IN" dirty="0">
                <a:solidFill>
                  <a:schemeClr val="tx1"/>
                </a:solidFill>
                <a:latin typeface="Aganè S" pitchFamily="2" charset="0"/>
              </a:rPr>
              <a:t>Trusted </a:t>
            </a:r>
            <a:r>
              <a:rPr lang="en-IN" altLang="en-US" dirty="0">
                <a:solidFill>
                  <a:schemeClr val="tx1"/>
                </a:solidFill>
                <a:latin typeface="Aganè S" pitchFamily="2" charset="0"/>
                <a:sym typeface="+mn-ea"/>
              </a:rPr>
              <a:t>Made In India</a:t>
            </a:r>
          </a:p>
        </p:txBody>
      </p:sp>
      <p:sp>
        <p:nvSpPr>
          <p:cNvPr id="22" name="Rectangle 21">
            <a:extLst>
              <a:ext uri="{FF2B5EF4-FFF2-40B4-BE49-F238E27FC236}">
                <a16:creationId xmlns:a16="http://schemas.microsoft.com/office/drawing/2014/main" id="{4D130D98-CBBD-A81C-62F3-B9B8F24D0907}"/>
              </a:ext>
            </a:extLst>
          </p:cNvPr>
          <p:cNvSpPr/>
          <p:nvPr/>
        </p:nvSpPr>
        <p:spPr>
          <a:xfrm>
            <a:off x="4781664" y="2461523"/>
            <a:ext cx="1314258" cy="533878"/>
          </a:xfrm>
          <a:prstGeom prst="rect">
            <a:avLst/>
          </a:prstGeom>
          <a:noFill/>
          <a:ln>
            <a:noFill/>
          </a:ln>
          <a:extLst>
            <a:ext uri="{909E8E84-426E-40DD-AFC4-6F175D3DCCD1}">
              <a14:hiddenFill xmlns:a14="http://schemas.microsoft.com/office/drawing/2010/main">
                <a:solidFill>
                  <a:schemeClr val="bg1">
                    <a:alpha val="79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IN" altLang="en-US" dirty="0">
                <a:solidFill>
                  <a:schemeClr val="tx1"/>
                </a:solidFill>
                <a:latin typeface="Aganè S" pitchFamily="2" charset="0"/>
                <a:sym typeface="+mn-ea"/>
              </a:rPr>
              <a:t>PAN India Presence</a:t>
            </a:r>
          </a:p>
        </p:txBody>
      </p:sp>
      <p:sp>
        <p:nvSpPr>
          <p:cNvPr id="23" name="Rectangle 22">
            <a:extLst>
              <a:ext uri="{FF2B5EF4-FFF2-40B4-BE49-F238E27FC236}">
                <a16:creationId xmlns:a16="http://schemas.microsoft.com/office/drawing/2014/main" id="{D5C78C78-AC4F-6335-A1AA-C289FA2B3ACE}"/>
              </a:ext>
            </a:extLst>
          </p:cNvPr>
          <p:cNvSpPr/>
          <p:nvPr/>
        </p:nvSpPr>
        <p:spPr>
          <a:xfrm>
            <a:off x="6095922" y="4903765"/>
            <a:ext cx="1600911" cy="514366"/>
          </a:xfrm>
          <a:prstGeom prst="rect">
            <a:avLst/>
          </a:prstGeom>
          <a:noFill/>
          <a:ln>
            <a:noFill/>
          </a:ln>
          <a:extLst>
            <a:ext uri="{909E8E84-426E-40DD-AFC4-6F175D3DCCD1}">
              <a14:hiddenFill xmlns:a14="http://schemas.microsoft.com/office/drawing/2010/main">
                <a:solidFill>
                  <a:schemeClr val="bg1">
                    <a:alpha val="79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n-IN" altLang="en-US" dirty="0">
                <a:solidFill>
                  <a:schemeClr val="tx1"/>
                </a:solidFill>
                <a:latin typeface="Aganè S" pitchFamily="2" charset="0"/>
                <a:sym typeface="+mn-ea"/>
              </a:rPr>
              <a:t>Commitment To Quality</a:t>
            </a:r>
          </a:p>
        </p:txBody>
      </p:sp>
      <p:sp>
        <p:nvSpPr>
          <p:cNvPr id="24" name="TextBox 23">
            <a:extLst>
              <a:ext uri="{FF2B5EF4-FFF2-40B4-BE49-F238E27FC236}">
                <a16:creationId xmlns:a16="http://schemas.microsoft.com/office/drawing/2014/main" id="{53127851-DEF3-3281-F9CA-CF5B6EC612F0}"/>
              </a:ext>
            </a:extLst>
          </p:cNvPr>
          <p:cNvSpPr txBox="1"/>
          <p:nvPr/>
        </p:nvSpPr>
        <p:spPr>
          <a:xfrm>
            <a:off x="7133891" y="2156010"/>
            <a:ext cx="2305901" cy="923330"/>
          </a:xfrm>
          <a:prstGeom prst="rect">
            <a:avLst/>
          </a:prstGeom>
          <a:noFill/>
        </p:spPr>
        <p:txBody>
          <a:bodyPr wrap="square">
            <a:spAutoFit/>
          </a:bodyPr>
          <a:lstStyle/>
          <a:p>
            <a:pPr algn="ctr"/>
            <a:r>
              <a:rPr lang="en-IN" altLang="en-US" dirty="0">
                <a:solidFill>
                  <a:schemeClr val="tx1"/>
                </a:solidFill>
                <a:latin typeface="Aganè S" pitchFamily="2" charset="0"/>
              </a:rPr>
              <a:t>End to End IT Networking solutions</a:t>
            </a:r>
            <a:endParaRPr lang="en-IN" altLang="en-US" b="1" dirty="0">
              <a:solidFill>
                <a:schemeClr val="tx1"/>
              </a:solidFill>
              <a:latin typeface="Aganè S" pitchFamily="2" charset="0"/>
              <a:sym typeface="+mn-ea"/>
            </a:endParaRPr>
          </a:p>
        </p:txBody>
      </p:sp>
      <p:sp>
        <p:nvSpPr>
          <p:cNvPr id="25" name="TextBox 24">
            <a:extLst>
              <a:ext uri="{FF2B5EF4-FFF2-40B4-BE49-F238E27FC236}">
                <a16:creationId xmlns:a16="http://schemas.microsoft.com/office/drawing/2014/main" id="{8EA11E9B-990A-5797-A2F0-B0010DFA6B8C}"/>
              </a:ext>
            </a:extLst>
          </p:cNvPr>
          <p:cNvSpPr txBox="1"/>
          <p:nvPr/>
        </p:nvSpPr>
        <p:spPr>
          <a:xfrm>
            <a:off x="8759349" y="4903765"/>
            <a:ext cx="2121762" cy="923330"/>
          </a:xfrm>
          <a:prstGeom prst="rect">
            <a:avLst/>
          </a:prstGeom>
          <a:noFill/>
        </p:spPr>
        <p:txBody>
          <a:bodyPr wrap="square">
            <a:spAutoFit/>
          </a:bodyPr>
          <a:lstStyle/>
          <a:p>
            <a:pPr lvl="0" algn="ctr"/>
            <a:r>
              <a:rPr lang="en-IN" altLang="en-US" dirty="0">
                <a:solidFill>
                  <a:schemeClr val="tx1"/>
                </a:solidFill>
                <a:latin typeface="Aganè S" pitchFamily="2" charset="0"/>
                <a:sym typeface="+mn-ea"/>
              </a:rPr>
              <a:t>Excellent Customer Service Support</a:t>
            </a:r>
          </a:p>
        </p:txBody>
      </p:sp>
      <p:pic>
        <p:nvPicPr>
          <p:cNvPr id="27" name="Graphic 26">
            <a:extLst>
              <a:ext uri="{FF2B5EF4-FFF2-40B4-BE49-F238E27FC236}">
                <a16:creationId xmlns:a16="http://schemas.microsoft.com/office/drawing/2014/main" id="{CB545F4E-5E21-3A1F-F1CB-7AF609C0351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flipH="1">
            <a:off x="9122951" y="5584500"/>
            <a:ext cx="3062802" cy="912187"/>
          </a:xfrm>
          <a:prstGeom prst="rect">
            <a:avLst/>
          </a:prstGeom>
        </p:spPr>
      </p:pic>
      <p:pic>
        <p:nvPicPr>
          <p:cNvPr id="28" name="Graphic 27">
            <a:extLst>
              <a:ext uri="{FF2B5EF4-FFF2-40B4-BE49-F238E27FC236}">
                <a16:creationId xmlns:a16="http://schemas.microsoft.com/office/drawing/2014/main" id="{03EB66D5-B13C-F18D-7E90-64793AEFF312}"/>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781664" y="345054"/>
            <a:ext cx="3580464" cy="1225590"/>
          </a:xfrm>
          <a:prstGeom prst="rect">
            <a:avLst/>
          </a:prstGeom>
        </p:spPr>
      </p:pic>
      <p:sp>
        <p:nvSpPr>
          <p:cNvPr id="5" name="Title 1">
            <a:extLst>
              <a:ext uri="{FF2B5EF4-FFF2-40B4-BE49-F238E27FC236}">
                <a16:creationId xmlns:a16="http://schemas.microsoft.com/office/drawing/2014/main" id="{B26CB491-12DE-810B-6811-6C149A591FDC}"/>
              </a:ext>
            </a:extLst>
          </p:cNvPr>
          <p:cNvSpPr txBox="1">
            <a:spLocks/>
          </p:cNvSpPr>
          <p:nvPr/>
        </p:nvSpPr>
        <p:spPr>
          <a:xfrm>
            <a:off x="735455" y="771997"/>
            <a:ext cx="6334957" cy="690083"/>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b="1">
                <a:solidFill>
                  <a:srgbClr val="CD212A"/>
                </a:solidFill>
                <a:latin typeface="Eurostile LT Std Bold" panose="020B0804020202050204" pitchFamily="34" charset="0"/>
                <a:ea typeface="+mj-ea"/>
                <a:cs typeface="+mj-cs"/>
              </a:defRPr>
            </a:lvl1pPr>
          </a:lstStyle>
          <a:p>
            <a:r>
              <a:rPr lang="en-IN" altLang="en-US" dirty="0"/>
              <a:t>WHY DIGISOL</a:t>
            </a:r>
            <a:endParaRPr lang="en-IN" altLang="en-US" dirty="0">
              <a:sym typeface="+mn-ea"/>
            </a:endParaRPr>
          </a:p>
        </p:txBody>
      </p:sp>
      <p:pic>
        <p:nvPicPr>
          <p:cNvPr id="2" name="Picture 1" descr="Logo&#10;&#10;Description automatically generated">
            <a:extLst>
              <a:ext uri="{FF2B5EF4-FFF2-40B4-BE49-F238E27FC236}">
                <a16:creationId xmlns:a16="http://schemas.microsoft.com/office/drawing/2014/main" id="{479704E9-9B92-69CA-760A-3A42D5EDE8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6" name="Rectangle 5">
            <a:extLst>
              <a:ext uri="{FF2B5EF4-FFF2-40B4-BE49-F238E27FC236}">
                <a16:creationId xmlns:a16="http://schemas.microsoft.com/office/drawing/2014/main" id="{7685CBF0-F3ED-BC7A-99BA-707CE65EA19D}"/>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17604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rotWithShape="1">
          <a:blip r:embed="rId2" cstate="print"/>
          <a:srcRect b="12148"/>
          <a:stretch/>
        </p:blipFill>
        <p:spPr>
          <a:xfrm>
            <a:off x="-15525" y="-102742"/>
            <a:ext cx="12207526" cy="6225710"/>
          </a:xfrm>
          <a:prstGeom prst="rect">
            <a:avLst/>
          </a:prstGeom>
        </p:spPr>
      </p:pic>
      <p:sp>
        <p:nvSpPr>
          <p:cNvPr id="21" name="TextBox 20">
            <a:extLst>
              <a:ext uri="{FF2B5EF4-FFF2-40B4-BE49-F238E27FC236}">
                <a16:creationId xmlns:a16="http://schemas.microsoft.com/office/drawing/2014/main" id="{9E785928-D3F8-20EE-942B-51D71F288EB7}"/>
              </a:ext>
            </a:extLst>
          </p:cNvPr>
          <p:cNvSpPr txBox="1"/>
          <p:nvPr/>
        </p:nvSpPr>
        <p:spPr>
          <a:xfrm>
            <a:off x="6081445" y="720477"/>
            <a:ext cx="5909432" cy="5247590"/>
          </a:xfrm>
          <a:prstGeom prst="rect">
            <a:avLst/>
          </a:prstGeom>
          <a:noFill/>
        </p:spPr>
        <p:txBody>
          <a:bodyPr wrap="square">
            <a:spAutoFit/>
          </a:bodyPr>
          <a:lstStyle/>
          <a:p>
            <a:pPr algn="l">
              <a:lnSpc>
                <a:spcPct val="150000"/>
              </a:lnSpc>
              <a:buFont typeface="Arial" panose="020B0604020202020204" pitchFamily="34" charset="0"/>
              <a:buChar char="•"/>
            </a:pPr>
            <a:r>
              <a:rPr lang="en-US" sz="1600" b="0" i="0" dirty="0">
                <a:solidFill>
                  <a:srgbClr val="374151"/>
                </a:solidFill>
                <a:effectLst/>
              </a:rPr>
              <a:t>DIGISOL S</a:t>
            </a:r>
            <a:r>
              <a:rPr lang="en-US" sz="1600" dirty="0">
                <a:solidFill>
                  <a:srgbClr val="374151"/>
                </a:solidFill>
              </a:rPr>
              <a:t>YSTEMS LTD</a:t>
            </a:r>
            <a:r>
              <a:rPr lang="en-US" sz="1600" b="0" i="0" dirty="0">
                <a:solidFill>
                  <a:srgbClr val="374151"/>
                </a:solidFill>
                <a:effectLst/>
              </a:rPr>
              <a:t>. is a First Indian brand in IT Networking</a:t>
            </a:r>
          </a:p>
          <a:p>
            <a:pPr algn="l">
              <a:lnSpc>
                <a:spcPct val="150000"/>
              </a:lnSpc>
            </a:pPr>
            <a:endParaRPr lang="en-US" sz="1600" b="0" i="0" dirty="0">
              <a:solidFill>
                <a:srgbClr val="374151"/>
              </a:solidFill>
              <a:effectLst/>
            </a:endParaRPr>
          </a:p>
          <a:p>
            <a:pPr algn="l">
              <a:buFont typeface="Arial" panose="020B0604020202020204" pitchFamily="34" charset="0"/>
              <a:buChar char="•"/>
            </a:pPr>
            <a:r>
              <a:rPr lang="en-US" sz="1600" b="0" i="0" dirty="0">
                <a:solidFill>
                  <a:srgbClr val="374151"/>
                </a:solidFill>
                <a:effectLst/>
              </a:rPr>
              <a:t>The parent company </a:t>
            </a:r>
            <a:r>
              <a:rPr lang="en-US" sz="1600" b="0" i="0" dirty="0" err="1">
                <a:solidFill>
                  <a:srgbClr val="374151"/>
                </a:solidFill>
                <a:effectLst/>
              </a:rPr>
              <a:t>Smartlink</a:t>
            </a:r>
            <a:r>
              <a:rPr lang="en-US" sz="1600" b="0" i="0" dirty="0">
                <a:solidFill>
                  <a:srgbClr val="374151"/>
                </a:solidFill>
                <a:effectLst/>
              </a:rPr>
              <a:t> Holdings Ltd. was into manufacturing of IT networking products even before the Make in India Scheme of 2014.</a:t>
            </a:r>
          </a:p>
          <a:p>
            <a:pPr algn="l"/>
            <a:endParaRPr lang="en-US" sz="1600" b="0" i="0" dirty="0">
              <a:solidFill>
                <a:srgbClr val="374151"/>
              </a:solidFill>
              <a:effectLst/>
            </a:endParaRPr>
          </a:p>
          <a:p>
            <a:pPr algn="l">
              <a:buFont typeface="Arial" panose="020B0604020202020204" pitchFamily="34" charset="0"/>
              <a:buChar char="•"/>
            </a:pPr>
            <a:r>
              <a:rPr lang="en-US" sz="1600" b="0" i="0" dirty="0">
                <a:solidFill>
                  <a:srgbClr val="374151"/>
                </a:solidFill>
                <a:effectLst/>
              </a:rPr>
              <a:t>DIGISOL</a:t>
            </a:r>
            <a:r>
              <a:rPr lang="en-US" sz="1600" dirty="0">
                <a:solidFill>
                  <a:srgbClr val="374151"/>
                </a:solidFill>
              </a:rPr>
              <a:t>, one of its subsidiaries is</a:t>
            </a:r>
            <a:r>
              <a:rPr lang="en-US" sz="1600" b="0" i="0" dirty="0">
                <a:solidFill>
                  <a:srgbClr val="374151"/>
                </a:solidFill>
                <a:effectLst/>
              </a:rPr>
              <a:t> responsible for marketing, distributing, and servicing networking products in India.</a:t>
            </a:r>
          </a:p>
          <a:p>
            <a:pPr algn="l"/>
            <a:endParaRPr lang="en-US" sz="1600" b="0" i="0" dirty="0">
              <a:solidFill>
                <a:srgbClr val="374151"/>
              </a:solidFill>
              <a:effectLst/>
            </a:endParaRPr>
          </a:p>
          <a:p>
            <a:pPr algn="l">
              <a:buFont typeface="Arial" panose="020B0604020202020204" pitchFamily="34" charset="0"/>
              <a:buChar char="•"/>
            </a:pPr>
            <a:r>
              <a:rPr lang="en-US" sz="1600" b="0" i="0" dirty="0">
                <a:solidFill>
                  <a:srgbClr val="374151"/>
                </a:solidFill>
                <a:effectLst/>
              </a:rPr>
              <a:t>The company offers a wide range of IT networking products including FTTH, Switching, Wireless and Structured Cabling Solutions (copper and fiber), &amp; is well-regarded as First Indian Brand in IT Networking Industry.</a:t>
            </a:r>
          </a:p>
          <a:p>
            <a:pPr algn="l"/>
            <a:endParaRPr lang="en-US" sz="1600" b="0" i="0" dirty="0">
              <a:solidFill>
                <a:srgbClr val="374151"/>
              </a:solidFill>
              <a:effectLst/>
            </a:endParaRPr>
          </a:p>
          <a:p>
            <a:pPr algn="l">
              <a:buFont typeface="Arial" panose="020B0604020202020204" pitchFamily="34" charset="0"/>
              <a:buChar char="•"/>
            </a:pPr>
            <a:r>
              <a:rPr lang="en-US" sz="1600" dirty="0">
                <a:solidFill>
                  <a:srgbClr val="374151"/>
                </a:solidFill>
              </a:rPr>
              <a:t>DIGISOL</a:t>
            </a:r>
            <a:r>
              <a:rPr lang="en-US" sz="1600" b="0" i="0" dirty="0">
                <a:solidFill>
                  <a:srgbClr val="374151"/>
                </a:solidFill>
                <a:effectLst/>
              </a:rPr>
              <a:t> credit their workforce for the success in development, sales, marketing, and service support.</a:t>
            </a:r>
            <a:endParaRPr lang="en-US" sz="1600" dirty="0">
              <a:solidFill>
                <a:srgbClr val="374151"/>
              </a:solidFill>
            </a:endParaRPr>
          </a:p>
          <a:p>
            <a:pPr algn="l">
              <a:lnSpc>
                <a:spcPct val="150000"/>
              </a:lnSpc>
            </a:pPr>
            <a:endParaRPr lang="en-US" sz="1600" b="0" i="0" dirty="0">
              <a:solidFill>
                <a:srgbClr val="374151"/>
              </a:solidFill>
              <a:effectLst/>
            </a:endParaRPr>
          </a:p>
          <a:p>
            <a:pPr algn="l">
              <a:buFont typeface="Arial" panose="020B0604020202020204" pitchFamily="34" charset="0"/>
              <a:buChar char="•"/>
            </a:pPr>
            <a:r>
              <a:rPr lang="en-US" sz="1600" b="0" i="0" dirty="0">
                <a:solidFill>
                  <a:srgbClr val="374151"/>
                </a:solidFill>
                <a:effectLst/>
              </a:rPr>
              <a:t>The company is experiencing significant growth and achieving remarkable milestones.</a:t>
            </a:r>
          </a:p>
        </p:txBody>
      </p:sp>
      <p:grpSp>
        <p:nvGrpSpPr>
          <p:cNvPr id="2" name="Group 1">
            <a:extLst>
              <a:ext uri="{FF2B5EF4-FFF2-40B4-BE49-F238E27FC236}">
                <a16:creationId xmlns:a16="http://schemas.microsoft.com/office/drawing/2014/main" id="{8566FC0C-FB05-B947-B010-9616FE415E5B}"/>
              </a:ext>
            </a:extLst>
          </p:cNvPr>
          <p:cNvGrpSpPr/>
          <p:nvPr/>
        </p:nvGrpSpPr>
        <p:grpSpPr>
          <a:xfrm>
            <a:off x="-15526" y="-102742"/>
            <a:ext cx="5909432" cy="6960742"/>
            <a:chOff x="-25016" y="0"/>
            <a:chExt cx="7044456" cy="6461930"/>
          </a:xfrm>
        </p:grpSpPr>
        <p:sp>
          <p:nvSpPr>
            <p:cNvPr id="4" name="object 4"/>
            <p:cNvSpPr/>
            <p:nvPr/>
          </p:nvSpPr>
          <p:spPr>
            <a:xfrm>
              <a:off x="-25016" y="0"/>
              <a:ext cx="7044456" cy="6461930"/>
            </a:xfrm>
            <a:custGeom>
              <a:avLst/>
              <a:gdLst/>
              <a:ahLst/>
              <a:cxnLst/>
              <a:rect l="l" t="t" r="r" b="b"/>
              <a:pathLst>
                <a:path w="7010400" h="6253480">
                  <a:moveTo>
                    <a:pt x="7010400" y="0"/>
                  </a:moveTo>
                  <a:lnTo>
                    <a:pt x="0" y="0"/>
                  </a:lnTo>
                  <a:lnTo>
                    <a:pt x="0" y="6252972"/>
                  </a:lnTo>
                  <a:lnTo>
                    <a:pt x="7010400" y="6252972"/>
                  </a:lnTo>
                  <a:lnTo>
                    <a:pt x="7010400" y="0"/>
                  </a:lnTo>
                  <a:close/>
                </a:path>
              </a:pathLst>
            </a:custGeom>
            <a:solidFill>
              <a:srgbClr val="CC202A"/>
            </a:solidFill>
          </p:spPr>
          <p:txBody>
            <a:bodyPr wrap="square" lIns="0" tIns="0" rIns="0" bIns="0" rtlCol="0"/>
            <a:lstStyle/>
            <a:p>
              <a:endParaRPr dirty="0"/>
            </a:p>
          </p:txBody>
        </p:sp>
        <p:pic>
          <p:nvPicPr>
            <p:cNvPr id="19" name="Picture 18" descr="A white letter on a black background&#10;&#10;Description automatically generated">
              <a:extLst>
                <a:ext uri="{FF2B5EF4-FFF2-40B4-BE49-F238E27FC236}">
                  <a16:creationId xmlns:a16="http://schemas.microsoft.com/office/drawing/2014/main" id="{3C6BEC9B-C8E6-5F64-B921-2FACB4A8F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371" y="1000855"/>
              <a:ext cx="4038600" cy="551943"/>
            </a:xfrm>
            <a:prstGeom prst="rect">
              <a:avLst/>
            </a:prstGeom>
          </p:spPr>
        </p:pic>
      </p:grpSp>
      <p:pic>
        <p:nvPicPr>
          <p:cNvPr id="6" name="Picture 5" descr="A red sign with white text and a green and orange stripe&#10;&#10;Description automatically generated">
            <a:extLst>
              <a:ext uri="{FF2B5EF4-FFF2-40B4-BE49-F238E27FC236}">
                <a16:creationId xmlns:a16="http://schemas.microsoft.com/office/drawing/2014/main" id="{D18ADF17-53E9-16D3-9025-FD067BD8C7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2127223"/>
            <a:ext cx="1752600" cy="1115291"/>
          </a:xfrm>
          <a:prstGeom prst="rect">
            <a:avLst/>
          </a:prstGeom>
        </p:spPr>
      </p:pic>
      <p:pic>
        <p:nvPicPr>
          <p:cNvPr id="7" name="Picture 6" descr="A group of electronic devices&#10;&#10;Description automatically generated">
            <a:extLst>
              <a:ext uri="{FF2B5EF4-FFF2-40B4-BE49-F238E27FC236}">
                <a16:creationId xmlns:a16="http://schemas.microsoft.com/office/drawing/2014/main" id="{80092D9D-36FE-EAEC-233A-B0B48A2F0C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31" y="3409832"/>
            <a:ext cx="5006058" cy="2053768"/>
          </a:xfrm>
          <a:prstGeom prst="rect">
            <a:avLst/>
          </a:prstGeom>
        </p:spPr>
      </p:pic>
      <p:sp>
        <p:nvSpPr>
          <p:cNvPr id="8" name="TextBox 7">
            <a:extLst>
              <a:ext uri="{FF2B5EF4-FFF2-40B4-BE49-F238E27FC236}">
                <a16:creationId xmlns:a16="http://schemas.microsoft.com/office/drawing/2014/main" id="{B9CC257F-14D7-67F1-E8B7-E102C64C82D7}"/>
              </a:ext>
            </a:extLst>
          </p:cNvPr>
          <p:cNvSpPr txBox="1"/>
          <p:nvPr/>
        </p:nvSpPr>
        <p:spPr>
          <a:xfrm>
            <a:off x="850289" y="5651796"/>
            <a:ext cx="4572000" cy="461665"/>
          </a:xfrm>
          <a:prstGeom prst="rect">
            <a:avLst/>
          </a:prstGeom>
          <a:noFill/>
        </p:spPr>
        <p:txBody>
          <a:bodyPr wrap="square" rtlCol="0">
            <a:spAutoFit/>
          </a:bodyPr>
          <a:lstStyle/>
          <a:p>
            <a:r>
              <a:rPr lang="en-US" sz="1200" dirty="0">
                <a:solidFill>
                  <a:schemeClr val="bg1"/>
                </a:solidFill>
              </a:rPr>
              <a:t>FTTH | WIRELESS (Wi-Fi) | SWITCHING | STRUCTURED CABLING (COPPER &amp; FIBER)</a:t>
            </a:r>
          </a:p>
        </p:txBody>
      </p:sp>
      <p:sp>
        <p:nvSpPr>
          <p:cNvPr id="5" name="Rectangle 4">
            <a:extLst>
              <a:ext uri="{FF2B5EF4-FFF2-40B4-BE49-F238E27FC236}">
                <a16:creationId xmlns:a16="http://schemas.microsoft.com/office/drawing/2014/main" id="{656443BE-FC24-BFCC-9D59-991011BF3994}"/>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8">
            <a:extLst>
              <a:ext uri="{FF2B5EF4-FFF2-40B4-BE49-F238E27FC236}">
                <a16:creationId xmlns:a16="http://schemas.microsoft.com/office/drawing/2014/main" id="{7791E5C4-A953-4D83-72E1-9CA9F866C9D1}"/>
              </a:ext>
            </a:extLst>
          </p:cNvPr>
          <p:cNvSpPr txBox="1">
            <a:spLocks/>
          </p:cNvSpPr>
          <p:nvPr/>
        </p:nvSpPr>
        <p:spPr>
          <a:xfrm>
            <a:off x="838200" y="525382"/>
            <a:ext cx="3364149" cy="9715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IN" altLang="en-US" b="1" dirty="0">
              <a:solidFill>
                <a:srgbClr val="C00000"/>
              </a:solidFill>
              <a:latin typeface="+mn-lt"/>
            </a:endParaRPr>
          </a:p>
        </p:txBody>
      </p:sp>
      <p:sp>
        <p:nvSpPr>
          <p:cNvPr id="23" name="Title 1">
            <a:extLst>
              <a:ext uri="{FF2B5EF4-FFF2-40B4-BE49-F238E27FC236}">
                <a16:creationId xmlns:a16="http://schemas.microsoft.com/office/drawing/2014/main" id="{4F53506A-D223-5FCD-22F9-4FF845E33F3F}"/>
              </a:ext>
            </a:extLst>
          </p:cNvPr>
          <p:cNvSpPr>
            <a:spLocks noGrp="1"/>
          </p:cNvSpPr>
          <p:nvPr/>
        </p:nvSpPr>
        <p:spPr>
          <a:xfrm>
            <a:off x="2539102" y="1465462"/>
            <a:ext cx="7470970" cy="1060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kern="0" dirty="0">
                <a:latin typeface="Aganè S" pitchFamily="2" charset="0"/>
                <a:ea typeface="+mn-ea"/>
                <a:cs typeface="+mn-cs"/>
              </a:rPr>
              <a:t>DIGISOL offers complete </a:t>
            </a:r>
            <a:r>
              <a:rPr lang="en-IN" altLang="en-US" sz="2000" kern="0" dirty="0" err="1">
                <a:latin typeface="Aganè S" pitchFamily="2" charset="0"/>
                <a:ea typeface="+mn-ea"/>
                <a:cs typeface="+mn-cs"/>
              </a:rPr>
              <a:t>En</a:t>
            </a:r>
            <a:r>
              <a:rPr lang="en-US" sz="2000" kern="0" dirty="0">
                <a:latin typeface="Aganè S" pitchFamily="2" charset="0"/>
                <a:ea typeface="+mn-ea"/>
                <a:cs typeface="+mn-cs"/>
              </a:rPr>
              <a:t>d-</a:t>
            </a:r>
            <a:r>
              <a:rPr lang="en-IN" altLang="en-US" sz="2000" kern="0" dirty="0">
                <a:latin typeface="Aganè S" pitchFamily="2" charset="0"/>
                <a:ea typeface="+mn-ea"/>
                <a:cs typeface="+mn-cs"/>
              </a:rPr>
              <a:t>T</a:t>
            </a:r>
            <a:r>
              <a:rPr lang="en-US" sz="2000" kern="0" dirty="0">
                <a:latin typeface="Aganè S" pitchFamily="2" charset="0"/>
                <a:ea typeface="+mn-ea"/>
                <a:cs typeface="+mn-cs"/>
              </a:rPr>
              <a:t>o-</a:t>
            </a:r>
            <a:r>
              <a:rPr lang="en-IN" altLang="en-US" sz="2000" kern="0" dirty="0">
                <a:latin typeface="Aganè S" pitchFamily="2" charset="0"/>
                <a:ea typeface="+mn-ea"/>
                <a:cs typeface="+mn-cs"/>
              </a:rPr>
              <a:t>E</a:t>
            </a:r>
            <a:r>
              <a:rPr lang="en-US" sz="2000" kern="0" dirty="0" err="1">
                <a:latin typeface="Aganè S" pitchFamily="2" charset="0"/>
                <a:ea typeface="+mn-ea"/>
                <a:cs typeface="+mn-cs"/>
              </a:rPr>
              <a:t>nd</a:t>
            </a:r>
            <a:r>
              <a:rPr lang="en-US" sz="2000" kern="0" dirty="0">
                <a:latin typeface="Aganè S" pitchFamily="2" charset="0"/>
                <a:ea typeface="+mn-ea"/>
                <a:cs typeface="+mn-cs"/>
              </a:rPr>
              <a:t> Networking Solutions, which include </a:t>
            </a:r>
            <a:r>
              <a:rPr lang="en-US" sz="2000" b="1" kern="0" dirty="0">
                <a:latin typeface="Aganè S" pitchFamily="2" charset="0"/>
                <a:ea typeface="+mn-ea"/>
                <a:cs typeface="+mn-cs"/>
              </a:rPr>
              <a:t>Active Networking</a:t>
            </a:r>
            <a:r>
              <a:rPr lang="en-US" sz="2000" kern="0" dirty="0">
                <a:latin typeface="Aganè S" pitchFamily="2" charset="0"/>
                <a:ea typeface="+mn-ea"/>
                <a:cs typeface="+mn-cs"/>
              </a:rPr>
              <a:t>  and </a:t>
            </a:r>
            <a:r>
              <a:rPr lang="en-IN" altLang="en-US" sz="2000" b="1" kern="0" dirty="0">
                <a:latin typeface="Aganè S" pitchFamily="2" charset="0"/>
                <a:ea typeface="+mn-ea"/>
                <a:cs typeface="+mn-cs"/>
              </a:rPr>
              <a:t>Passive Networking</a:t>
            </a:r>
            <a:r>
              <a:rPr lang="en-US" sz="2000" b="1" kern="0" dirty="0">
                <a:latin typeface="Aganè S" pitchFamily="2" charset="0"/>
                <a:ea typeface="+mn-ea"/>
                <a:cs typeface="+mn-cs"/>
              </a:rPr>
              <a:t> Solutions </a:t>
            </a:r>
          </a:p>
        </p:txBody>
      </p:sp>
      <p:pic>
        <p:nvPicPr>
          <p:cNvPr id="5" name="Graphic 4">
            <a:extLst>
              <a:ext uri="{FF2B5EF4-FFF2-40B4-BE49-F238E27FC236}">
                <a16:creationId xmlns:a16="http://schemas.microsoft.com/office/drawing/2014/main" id="{02CB2FB2-1092-E54D-2331-D5FD658251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94341" y="3085223"/>
            <a:ext cx="2613471" cy="2613471"/>
          </a:xfrm>
          <a:prstGeom prst="rect">
            <a:avLst/>
          </a:prstGeom>
        </p:spPr>
      </p:pic>
      <p:sp>
        <p:nvSpPr>
          <p:cNvPr id="28" name="Hexagon 27">
            <a:extLst>
              <a:ext uri="{FF2B5EF4-FFF2-40B4-BE49-F238E27FC236}">
                <a16:creationId xmlns:a16="http://schemas.microsoft.com/office/drawing/2014/main" id="{62BAB741-6931-6290-39CD-8B99A57FED6C}"/>
              </a:ext>
            </a:extLst>
          </p:cNvPr>
          <p:cNvSpPr/>
          <p:nvPr/>
        </p:nvSpPr>
        <p:spPr>
          <a:xfrm>
            <a:off x="4341012" y="3996821"/>
            <a:ext cx="1049223" cy="904503"/>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Hexagon 26">
            <a:extLst>
              <a:ext uri="{FF2B5EF4-FFF2-40B4-BE49-F238E27FC236}">
                <a16:creationId xmlns:a16="http://schemas.microsoft.com/office/drawing/2014/main" id="{68842009-E22D-21A1-8753-B8E3F8B47332}"/>
              </a:ext>
            </a:extLst>
          </p:cNvPr>
          <p:cNvSpPr/>
          <p:nvPr/>
        </p:nvSpPr>
        <p:spPr>
          <a:xfrm>
            <a:off x="5031597" y="4970910"/>
            <a:ext cx="1049223" cy="904503"/>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Hexagon 24">
            <a:extLst>
              <a:ext uri="{FF2B5EF4-FFF2-40B4-BE49-F238E27FC236}">
                <a16:creationId xmlns:a16="http://schemas.microsoft.com/office/drawing/2014/main" id="{32CA2B05-86C9-5123-E78E-B237BE600F65}"/>
              </a:ext>
            </a:extLst>
          </p:cNvPr>
          <p:cNvSpPr/>
          <p:nvPr/>
        </p:nvSpPr>
        <p:spPr>
          <a:xfrm>
            <a:off x="6204910" y="5102428"/>
            <a:ext cx="1049223" cy="904503"/>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Hexagon 21">
            <a:extLst>
              <a:ext uri="{FF2B5EF4-FFF2-40B4-BE49-F238E27FC236}">
                <a16:creationId xmlns:a16="http://schemas.microsoft.com/office/drawing/2014/main" id="{F8CEA555-F2A7-52D3-F894-795D2EC43EAB}"/>
              </a:ext>
            </a:extLst>
          </p:cNvPr>
          <p:cNvSpPr/>
          <p:nvPr/>
        </p:nvSpPr>
        <p:spPr>
          <a:xfrm>
            <a:off x="6957234" y="4214349"/>
            <a:ext cx="1049223" cy="904503"/>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Hexagon 13">
            <a:extLst>
              <a:ext uri="{FF2B5EF4-FFF2-40B4-BE49-F238E27FC236}">
                <a16:creationId xmlns:a16="http://schemas.microsoft.com/office/drawing/2014/main" id="{384A5C1E-5205-B3A6-16F9-B8932C2187EF}"/>
              </a:ext>
            </a:extLst>
          </p:cNvPr>
          <p:cNvSpPr/>
          <p:nvPr/>
        </p:nvSpPr>
        <p:spPr>
          <a:xfrm>
            <a:off x="6804681" y="3085223"/>
            <a:ext cx="1049223" cy="904503"/>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Hexagon 3">
            <a:extLst>
              <a:ext uri="{FF2B5EF4-FFF2-40B4-BE49-F238E27FC236}">
                <a16:creationId xmlns:a16="http://schemas.microsoft.com/office/drawing/2014/main" id="{FBC9301E-C45F-ADE4-9767-DBF30C0E874E}"/>
              </a:ext>
            </a:extLst>
          </p:cNvPr>
          <p:cNvSpPr/>
          <p:nvPr/>
        </p:nvSpPr>
        <p:spPr>
          <a:xfrm>
            <a:off x="4678467" y="2944758"/>
            <a:ext cx="1049223" cy="904503"/>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Hexagon 5">
            <a:extLst>
              <a:ext uri="{FF2B5EF4-FFF2-40B4-BE49-F238E27FC236}">
                <a16:creationId xmlns:a16="http://schemas.microsoft.com/office/drawing/2014/main" id="{F70873C0-D32F-6129-2B5B-C0052D1B59FE}"/>
              </a:ext>
            </a:extLst>
          </p:cNvPr>
          <p:cNvSpPr/>
          <p:nvPr/>
        </p:nvSpPr>
        <p:spPr>
          <a:xfrm>
            <a:off x="5741574" y="2527728"/>
            <a:ext cx="1049223" cy="904503"/>
          </a:xfrm>
          <a:prstGeom prst="hexagon">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Picture 14" descr="FTTH-Splitters-Rack-Type-1">
            <a:extLst>
              <a:ext uri="{FF2B5EF4-FFF2-40B4-BE49-F238E27FC236}">
                <a16:creationId xmlns:a16="http://schemas.microsoft.com/office/drawing/2014/main" id="{508F2C1A-F47F-8A92-17B3-BA94965160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70650" y="3185962"/>
            <a:ext cx="739926" cy="724546"/>
          </a:xfrm>
          <a:prstGeom prst="rect">
            <a:avLst/>
          </a:prstGeom>
        </p:spPr>
      </p:pic>
      <p:pic>
        <p:nvPicPr>
          <p:cNvPr id="16" name="Picture 15" descr="A picture containing text, candelabrum&#10;&#10;Description automatically generated">
            <a:extLst>
              <a:ext uri="{FF2B5EF4-FFF2-40B4-BE49-F238E27FC236}">
                <a16:creationId xmlns:a16="http://schemas.microsoft.com/office/drawing/2014/main" id="{4CFB0D24-0E40-42C7-FC2D-53D57C5846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0830" y="3050896"/>
            <a:ext cx="679130" cy="576566"/>
          </a:xfrm>
          <a:prstGeom prst="rect">
            <a:avLst/>
          </a:prstGeom>
        </p:spPr>
      </p:pic>
      <p:pic>
        <p:nvPicPr>
          <p:cNvPr id="17" name="Picture 16" descr="A picture containing cable, connector&#10;&#10;Description automatically generated">
            <a:extLst>
              <a:ext uri="{FF2B5EF4-FFF2-40B4-BE49-F238E27FC236}">
                <a16:creationId xmlns:a16="http://schemas.microsoft.com/office/drawing/2014/main" id="{F2A47A80-FE10-0237-5AAE-7D000262FE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649" y="2654585"/>
            <a:ext cx="903139" cy="600935"/>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81BA39C4-1BA5-E074-A83A-9F683BF295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113319">
            <a:off x="6294557" y="5498296"/>
            <a:ext cx="848323" cy="141257"/>
          </a:xfrm>
          <a:prstGeom prst="rect">
            <a:avLst/>
          </a:prstGeom>
        </p:spPr>
      </p:pic>
      <p:pic>
        <p:nvPicPr>
          <p:cNvPr id="20" name="Picture 19" descr="Keystone-Solderless-UTP-Toolless-Type-White-1">
            <a:extLst>
              <a:ext uri="{FF2B5EF4-FFF2-40B4-BE49-F238E27FC236}">
                <a16:creationId xmlns:a16="http://schemas.microsoft.com/office/drawing/2014/main" id="{566E41EB-9008-5951-25E2-07BB94CEEA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3953" y="4390020"/>
            <a:ext cx="672660" cy="658679"/>
          </a:xfrm>
          <a:prstGeom prst="rect">
            <a:avLst/>
          </a:prstGeom>
        </p:spPr>
      </p:pic>
      <p:pic>
        <p:nvPicPr>
          <p:cNvPr id="21" name="Picture 20" descr="A picture containing text, electronics&#10;&#10;Description automatically generated">
            <a:extLst>
              <a:ext uri="{FF2B5EF4-FFF2-40B4-BE49-F238E27FC236}">
                <a16:creationId xmlns:a16="http://schemas.microsoft.com/office/drawing/2014/main" id="{C0A630C7-BEE1-7B65-7953-E86252790A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18034" y="5215187"/>
            <a:ext cx="724708" cy="428049"/>
          </a:xfrm>
          <a:prstGeom prst="rect">
            <a:avLst/>
          </a:prstGeom>
        </p:spPr>
      </p:pic>
      <p:sp>
        <p:nvSpPr>
          <p:cNvPr id="24" name="TextBox 14">
            <a:extLst>
              <a:ext uri="{FF2B5EF4-FFF2-40B4-BE49-F238E27FC236}">
                <a16:creationId xmlns:a16="http://schemas.microsoft.com/office/drawing/2014/main" id="{CDDF8364-383D-4650-118D-629E71D7AEEF}"/>
              </a:ext>
            </a:extLst>
          </p:cNvPr>
          <p:cNvSpPr txBox="1">
            <a:spLocks noChangeArrowheads="1"/>
          </p:cNvSpPr>
          <p:nvPr/>
        </p:nvSpPr>
        <p:spPr bwMode="auto">
          <a:xfrm>
            <a:off x="5514892" y="3797405"/>
            <a:ext cx="1440573" cy="1015663"/>
          </a:xfrm>
          <a:prstGeom prst="rect">
            <a:avLst/>
          </a:prstGeom>
          <a:noFill/>
          <a:ln w="9525">
            <a:noFill/>
            <a:miter lim="800000"/>
          </a:ln>
        </p:spPr>
        <p:txBody>
          <a:bodyPr wrap="square">
            <a:spAutoFit/>
          </a:bodyPr>
          <a:lstStyle/>
          <a:p>
            <a:pPr algn="ctr"/>
            <a:r>
              <a:rPr lang="en-IN" altLang="en-US" sz="2000" b="1" kern="0" dirty="0">
                <a:latin typeface="Eurostile LT Std Bold" panose="020B0804020202050204" pitchFamily="34" charset="0"/>
              </a:rPr>
              <a:t>DIGISOL PRODUCT RANGE</a:t>
            </a:r>
            <a:endParaRPr lang="en-US" altLang="en-US" sz="2000" b="1" kern="0" dirty="0">
              <a:latin typeface="Eurostile LT Std Bold" panose="020B0804020202050204" pitchFamily="34" charset="0"/>
            </a:endParaRPr>
          </a:p>
        </p:txBody>
      </p:sp>
      <p:sp>
        <p:nvSpPr>
          <p:cNvPr id="29" name="Title 1">
            <a:extLst>
              <a:ext uri="{FF2B5EF4-FFF2-40B4-BE49-F238E27FC236}">
                <a16:creationId xmlns:a16="http://schemas.microsoft.com/office/drawing/2014/main" id="{E574BA2A-4D7B-E000-BD82-1BA1BBEFEA16}"/>
              </a:ext>
            </a:extLst>
          </p:cNvPr>
          <p:cNvSpPr>
            <a:spLocks noGrp="1"/>
          </p:cNvSpPr>
          <p:nvPr/>
        </p:nvSpPr>
        <p:spPr>
          <a:xfrm>
            <a:off x="1369026" y="3669433"/>
            <a:ext cx="2766910" cy="3782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IN" altLang="en-US" sz="2400" b="1" kern="0" dirty="0">
                <a:solidFill>
                  <a:srgbClr val="C00000"/>
                </a:solidFill>
                <a:latin typeface="Eurostile LT Std Bold" panose="020B0804020202050204" pitchFamily="34" charset="0"/>
                <a:ea typeface="+mn-ea"/>
                <a:cs typeface="+mn-cs"/>
              </a:rPr>
              <a:t>ACTIVE NETWORKING</a:t>
            </a:r>
          </a:p>
        </p:txBody>
      </p:sp>
      <p:sp>
        <p:nvSpPr>
          <p:cNvPr id="30" name="TextBox 29">
            <a:extLst>
              <a:ext uri="{FF2B5EF4-FFF2-40B4-BE49-F238E27FC236}">
                <a16:creationId xmlns:a16="http://schemas.microsoft.com/office/drawing/2014/main" id="{BDEEA77C-AB19-1AD3-4700-E24FD3E3DBFE}"/>
              </a:ext>
            </a:extLst>
          </p:cNvPr>
          <p:cNvSpPr txBox="1"/>
          <p:nvPr/>
        </p:nvSpPr>
        <p:spPr>
          <a:xfrm>
            <a:off x="1070225" y="4038179"/>
            <a:ext cx="2937754" cy="1162113"/>
          </a:xfrm>
          <a:prstGeom prst="rect">
            <a:avLst/>
          </a:prstGeom>
          <a:noFill/>
        </p:spPr>
        <p:txBody>
          <a:bodyPr wrap="square" rtlCol="0">
            <a:spAutoFit/>
          </a:bodyPr>
          <a:lstStyle/>
          <a:p>
            <a:pPr algn="r" eaLnBrk="1" fontAlgn="auto" hangingPunct="1">
              <a:lnSpc>
                <a:spcPct val="150000"/>
              </a:lnSpc>
              <a:spcBef>
                <a:spcPts val="0"/>
              </a:spcBef>
              <a:spcAft>
                <a:spcPts val="0"/>
              </a:spcAft>
              <a:defRPr/>
            </a:pPr>
            <a:r>
              <a:rPr lang="en-IN" altLang="en-US" sz="1600" kern="0" dirty="0">
                <a:latin typeface="Aganè S" pitchFamily="2" charset="0"/>
              </a:rPr>
              <a:t>SWITCHING SOLUTIONS</a:t>
            </a:r>
          </a:p>
          <a:p>
            <a:pPr algn="r" eaLnBrk="1" fontAlgn="auto" hangingPunct="1">
              <a:lnSpc>
                <a:spcPct val="150000"/>
              </a:lnSpc>
              <a:spcBef>
                <a:spcPts val="0"/>
              </a:spcBef>
              <a:spcAft>
                <a:spcPts val="0"/>
              </a:spcAft>
              <a:defRPr/>
            </a:pPr>
            <a:r>
              <a:rPr lang="en-IN" altLang="en-US" sz="1600" kern="0" dirty="0">
                <a:latin typeface="Aganè S" pitchFamily="2" charset="0"/>
              </a:rPr>
              <a:t>WIRELESS SOLUTIONS</a:t>
            </a:r>
          </a:p>
          <a:p>
            <a:pPr algn="r" eaLnBrk="1" fontAlgn="auto" hangingPunct="1">
              <a:lnSpc>
                <a:spcPct val="150000"/>
              </a:lnSpc>
              <a:spcBef>
                <a:spcPts val="0"/>
              </a:spcBef>
              <a:spcAft>
                <a:spcPts val="0"/>
              </a:spcAft>
              <a:defRPr/>
            </a:pPr>
            <a:r>
              <a:rPr lang="en-IN" altLang="en-US" sz="1600" kern="0" dirty="0">
                <a:latin typeface="Aganè S" pitchFamily="2" charset="0"/>
              </a:rPr>
              <a:t>FTTH SOLUTIONS</a:t>
            </a:r>
            <a:endParaRPr lang="en-IN" sz="1600" kern="0" dirty="0">
              <a:latin typeface="Aganè S" pitchFamily="2" charset="0"/>
            </a:endParaRPr>
          </a:p>
        </p:txBody>
      </p:sp>
      <p:sp>
        <p:nvSpPr>
          <p:cNvPr id="31" name="Title 1">
            <a:extLst>
              <a:ext uri="{FF2B5EF4-FFF2-40B4-BE49-F238E27FC236}">
                <a16:creationId xmlns:a16="http://schemas.microsoft.com/office/drawing/2014/main" id="{16855B2D-97A6-F888-2AA1-F33FBD7CDD09}"/>
              </a:ext>
            </a:extLst>
          </p:cNvPr>
          <p:cNvSpPr>
            <a:spLocks noGrp="1"/>
          </p:cNvSpPr>
          <p:nvPr/>
        </p:nvSpPr>
        <p:spPr>
          <a:xfrm>
            <a:off x="8212428" y="3565524"/>
            <a:ext cx="3020444" cy="5860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400" b="1" kern="0" dirty="0">
                <a:solidFill>
                  <a:srgbClr val="C00000"/>
                </a:solidFill>
                <a:latin typeface="Eurostile LT Std Bold" panose="020B0804020202050204" pitchFamily="34" charset="0"/>
              </a:rPr>
              <a:t>STRUCTURED CABLING</a:t>
            </a:r>
          </a:p>
          <a:p>
            <a:r>
              <a:rPr lang="en-IN" sz="2400" b="1" kern="0" dirty="0">
                <a:solidFill>
                  <a:srgbClr val="C00000"/>
                </a:solidFill>
                <a:latin typeface="Eurostile LT Std Bold" panose="020B0804020202050204" pitchFamily="34" charset="0"/>
              </a:rPr>
              <a:t>( PASSIVE NETWORKING )</a:t>
            </a:r>
            <a:endParaRPr lang="en-US" sz="2400" b="1" kern="0" dirty="0">
              <a:solidFill>
                <a:srgbClr val="C00000"/>
              </a:solidFill>
              <a:latin typeface="Eurostile LT Std Bold" panose="020B0804020202050204" pitchFamily="34" charset="0"/>
            </a:endParaRPr>
          </a:p>
        </p:txBody>
      </p:sp>
      <p:sp>
        <p:nvSpPr>
          <p:cNvPr id="32" name="TextBox 31">
            <a:extLst>
              <a:ext uri="{FF2B5EF4-FFF2-40B4-BE49-F238E27FC236}">
                <a16:creationId xmlns:a16="http://schemas.microsoft.com/office/drawing/2014/main" id="{885B810D-E554-2FAB-AADF-81B8A6860541}"/>
              </a:ext>
            </a:extLst>
          </p:cNvPr>
          <p:cNvSpPr txBox="1"/>
          <p:nvPr/>
        </p:nvSpPr>
        <p:spPr>
          <a:xfrm>
            <a:off x="8427359" y="4195270"/>
            <a:ext cx="2048971" cy="1162113"/>
          </a:xfrm>
          <a:prstGeom prst="rect">
            <a:avLst/>
          </a:prstGeom>
          <a:noFill/>
        </p:spPr>
        <p:txBody>
          <a:bodyPr wrap="square" rtlCol="0" anchor="ctr">
            <a:spAutoFit/>
          </a:bodyPr>
          <a:lstStyle/>
          <a:p>
            <a:pPr algn="l" eaLnBrk="1" fontAlgn="auto" hangingPunct="1">
              <a:lnSpc>
                <a:spcPct val="150000"/>
              </a:lnSpc>
              <a:spcBef>
                <a:spcPts val="0"/>
              </a:spcBef>
              <a:spcAft>
                <a:spcPts val="0"/>
              </a:spcAft>
              <a:defRPr/>
            </a:pPr>
            <a:r>
              <a:rPr lang="en-US" sz="1600" kern="0" dirty="0">
                <a:latin typeface="Aganè S" pitchFamily="2" charset="0"/>
              </a:rPr>
              <a:t>COPPER CABLING</a:t>
            </a:r>
          </a:p>
          <a:p>
            <a:pPr algn="l" eaLnBrk="1" fontAlgn="auto" hangingPunct="1">
              <a:lnSpc>
                <a:spcPct val="150000"/>
              </a:lnSpc>
              <a:spcBef>
                <a:spcPts val="0"/>
              </a:spcBef>
              <a:spcAft>
                <a:spcPts val="0"/>
              </a:spcAft>
              <a:defRPr/>
            </a:pPr>
            <a:r>
              <a:rPr lang="en-US" sz="1600" kern="0" dirty="0">
                <a:latin typeface="Aganè S" pitchFamily="2" charset="0"/>
                <a:sym typeface="+mn-ea"/>
              </a:rPr>
              <a:t>FIBER CABLING</a:t>
            </a:r>
            <a:endParaRPr lang="en-US" sz="1600" kern="0" dirty="0">
              <a:latin typeface="Aganè S" pitchFamily="2" charset="0"/>
            </a:endParaRPr>
          </a:p>
          <a:p>
            <a:pPr algn="l" eaLnBrk="1" fontAlgn="auto" hangingPunct="1">
              <a:lnSpc>
                <a:spcPct val="150000"/>
              </a:lnSpc>
              <a:spcBef>
                <a:spcPts val="0"/>
              </a:spcBef>
              <a:spcAft>
                <a:spcPts val="0"/>
              </a:spcAft>
              <a:defRPr/>
            </a:pPr>
            <a:r>
              <a:rPr lang="en-US" sz="1600" kern="0" dirty="0">
                <a:latin typeface="Aganè S" pitchFamily="2" charset="0"/>
                <a:sym typeface="+mn-ea"/>
              </a:rPr>
              <a:t>FTTH CABLING</a:t>
            </a:r>
            <a:endParaRPr lang="en-US" sz="1600" kern="0" dirty="0">
              <a:latin typeface="Aganè S" pitchFamily="2" charset="0"/>
            </a:endParaRPr>
          </a:p>
        </p:txBody>
      </p:sp>
      <p:sp>
        <p:nvSpPr>
          <p:cNvPr id="34" name="Oval 33">
            <a:extLst>
              <a:ext uri="{FF2B5EF4-FFF2-40B4-BE49-F238E27FC236}">
                <a16:creationId xmlns:a16="http://schemas.microsoft.com/office/drawing/2014/main" id="{A8C1B538-A457-61AC-A795-8C05A56E57B6}"/>
              </a:ext>
            </a:extLst>
          </p:cNvPr>
          <p:cNvSpPr/>
          <p:nvPr/>
        </p:nvSpPr>
        <p:spPr>
          <a:xfrm>
            <a:off x="3978645" y="4619576"/>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C99570BC-5A0D-B24F-08B2-86CB68B220B6}"/>
              </a:ext>
            </a:extLst>
          </p:cNvPr>
          <p:cNvSpPr/>
          <p:nvPr/>
        </p:nvSpPr>
        <p:spPr>
          <a:xfrm>
            <a:off x="3972219" y="4975155"/>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1CD0D552-191A-11E0-BA8C-AB8567AD2CBF}"/>
              </a:ext>
            </a:extLst>
          </p:cNvPr>
          <p:cNvSpPr/>
          <p:nvPr/>
        </p:nvSpPr>
        <p:spPr>
          <a:xfrm>
            <a:off x="8323176" y="4401110"/>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Oval 36">
            <a:extLst>
              <a:ext uri="{FF2B5EF4-FFF2-40B4-BE49-F238E27FC236}">
                <a16:creationId xmlns:a16="http://schemas.microsoft.com/office/drawing/2014/main" id="{EACF0C83-D97A-C5A3-27C6-B6E573114D88}"/>
              </a:ext>
            </a:extLst>
          </p:cNvPr>
          <p:cNvSpPr/>
          <p:nvPr/>
        </p:nvSpPr>
        <p:spPr>
          <a:xfrm>
            <a:off x="8325751" y="4761211"/>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Oval 37">
            <a:extLst>
              <a:ext uri="{FF2B5EF4-FFF2-40B4-BE49-F238E27FC236}">
                <a16:creationId xmlns:a16="http://schemas.microsoft.com/office/drawing/2014/main" id="{CDF43A3E-9F4F-EFA5-E247-3B4C8A2CD1F3}"/>
              </a:ext>
            </a:extLst>
          </p:cNvPr>
          <p:cNvSpPr/>
          <p:nvPr/>
        </p:nvSpPr>
        <p:spPr>
          <a:xfrm>
            <a:off x="8326067" y="5128169"/>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0" name="Connector: Elbow 39">
            <a:extLst>
              <a:ext uri="{FF2B5EF4-FFF2-40B4-BE49-F238E27FC236}">
                <a16:creationId xmlns:a16="http://schemas.microsoft.com/office/drawing/2014/main" id="{E045421E-1644-CAC6-5B41-45F58F2B8241}"/>
              </a:ext>
            </a:extLst>
          </p:cNvPr>
          <p:cNvCxnSpPr>
            <a:endCxn id="29" idx="0"/>
          </p:cNvCxnSpPr>
          <p:nvPr/>
        </p:nvCxnSpPr>
        <p:spPr>
          <a:xfrm rot="10800000" flipV="1">
            <a:off x="2752481" y="3339179"/>
            <a:ext cx="2001424" cy="330253"/>
          </a:xfrm>
          <a:prstGeom prst="bentConnector2">
            <a:avLst/>
          </a:prstGeom>
          <a:ln>
            <a:solidFill>
              <a:srgbClr val="A32124"/>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876FF5AC-672E-3367-6735-D4B2CEC0EF85}"/>
              </a:ext>
            </a:extLst>
          </p:cNvPr>
          <p:cNvCxnSpPr>
            <a:cxnSpLocks/>
          </p:cNvCxnSpPr>
          <p:nvPr/>
        </p:nvCxnSpPr>
        <p:spPr>
          <a:xfrm>
            <a:off x="7806613" y="3339179"/>
            <a:ext cx="1890668" cy="226345"/>
          </a:xfrm>
          <a:prstGeom prst="bentConnector2">
            <a:avLst/>
          </a:prstGeom>
          <a:ln>
            <a:solidFill>
              <a:srgbClr val="A32124"/>
            </a:solidFill>
          </a:ln>
        </p:spPr>
        <p:style>
          <a:lnRef idx="1">
            <a:schemeClr val="accent1"/>
          </a:lnRef>
          <a:fillRef idx="0">
            <a:schemeClr val="accent1"/>
          </a:fillRef>
          <a:effectRef idx="0">
            <a:schemeClr val="accent1"/>
          </a:effectRef>
          <a:fontRef idx="minor">
            <a:schemeClr val="tx1"/>
          </a:fontRef>
        </p:style>
      </p:cxnSp>
      <p:pic>
        <p:nvPicPr>
          <p:cNvPr id="43" name="Graphic 42">
            <a:extLst>
              <a:ext uri="{FF2B5EF4-FFF2-40B4-BE49-F238E27FC236}">
                <a16:creationId xmlns:a16="http://schemas.microsoft.com/office/drawing/2014/main" id="{9749B50B-890E-40B8-8E72-9580F970DB3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flipH="1">
            <a:off x="8954813" y="2080248"/>
            <a:ext cx="3229163" cy="952810"/>
          </a:xfrm>
          <a:prstGeom prst="rect">
            <a:avLst/>
          </a:prstGeom>
        </p:spPr>
      </p:pic>
      <p:pic>
        <p:nvPicPr>
          <p:cNvPr id="44" name="Graphic 43">
            <a:extLst>
              <a:ext uri="{FF2B5EF4-FFF2-40B4-BE49-F238E27FC236}">
                <a16:creationId xmlns:a16="http://schemas.microsoft.com/office/drawing/2014/main" id="{34B84FF7-0837-A7FD-9601-DE1B03F5A064}"/>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3884" y="2092781"/>
            <a:ext cx="3364149" cy="952810"/>
          </a:xfrm>
          <a:prstGeom prst="rect">
            <a:avLst/>
          </a:prstGeom>
        </p:spPr>
      </p:pic>
      <p:pic>
        <p:nvPicPr>
          <p:cNvPr id="7" name="Picture 6" descr="A picture containing text, electronics, camera&#10;&#10;Description automatically generated">
            <a:extLst>
              <a:ext uri="{FF2B5EF4-FFF2-40B4-BE49-F238E27FC236}">
                <a16:creationId xmlns:a16="http://schemas.microsoft.com/office/drawing/2014/main" id="{08E8AB9E-BC20-F7BF-BD26-70BA117EB02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71253" y="4205588"/>
            <a:ext cx="822665" cy="430920"/>
          </a:xfrm>
          <a:prstGeom prst="rect">
            <a:avLst/>
          </a:prstGeom>
        </p:spPr>
      </p:pic>
      <p:sp>
        <p:nvSpPr>
          <p:cNvPr id="10" name="Oval 9">
            <a:extLst>
              <a:ext uri="{FF2B5EF4-FFF2-40B4-BE49-F238E27FC236}">
                <a16:creationId xmlns:a16="http://schemas.microsoft.com/office/drawing/2014/main" id="{9A6E4EBD-ADD7-B479-7B77-66B5BF2F5970}"/>
              </a:ext>
            </a:extLst>
          </p:cNvPr>
          <p:cNvSpPr/>
          <p:nvPr/>
        </p:nvSpPr>
        <p:spPr>
          <a:xfrm>
            <a:off x="3978847" y="4610720"/>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Oval 10">
            <a:extLst>
              <a:ext uri="{FF2B5EF4-FFF2-40B4-BE49-F238E27FC236}">
                <a16:creationId xmlns:a16="http://schemas.microsoft.com/office/drawing/2014/main" id="{31AB2C55-AC92-8A4D-DD47-A7541CF4905D}"/>
              </a:ext>
            </a:extLst>
          </p:cNvPr>
          <p:cNvSpPr/>
          <p:nvPr/>
        </p:nvSpPr>
        <p:spPr>
          <a:xfrm>
            <a:off x="3972500" y="4272679"/>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Oval 12">
            <a:extLst>
              <a:ext uri="{FF2B5EF4-FFF2-40B4-BE49-F238E27FC236}">
                <a16:creationId xmlns:a16="http://schemas.microsoft.com/office/drawing/2014/main" id="{37FB2E6C-7D09-68AE-77DD-691CA4A7FEC5}"/>
              </a:ext>
            </a:extLst>
          </p:cNvPr>
          <p:cNvSpPr/>
          <p:nvPr/>
        </p:nvSpPr>
        <p:spPr>
          <a:xfrm>
            <a:off x="3972219" y="4272766"/>
            <a:ext cx="104183" cy="104183"/>
          </a:xfrm>
          <a:prstGeom prst="ellipse">
            <a:avLst/>
          </a:prstGeom>
          <a:solidFill>
            <a:srgbClr val="A32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Title 1">
            <a:extLst>
              <a:ext uri="{FF2B5EF4-FFF2-40B4-BE49-F238E27FC236}">
                <a16:creationId xmlns:a16="http://schemas.microsoft.com/office/drawing/2014/main" id="{048A829C-1D39-C899-8620-94637E80FAE6}"/>
              </a:ext>
            </a:extLst>
          </p:cNvPr>
          <p:cNvSpPr>
            <a:spLocks noGrp="1"/>
          </p:cNvSpPr>
          <p:nvPr/>
        </p:nvSpPr>
        <p:spPr>
          <a:xfrm>
            <a:off x="735455" y="880456"/>
            <a:ext cx="3823924" cy="5034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altLang="en-US" sz="3200" b="1" dirty="0">
                <a:solidFill>
                  <a:srgbClr val="C00000"/>
                </a:solidFill>
                <a:latin typeface="Eurostile LT Std Bold" panose="020B0804020202050204" pitchFamily="34" charset="0"/>
              </a:rPr>
              <a:t>OUR OFFERINGS</a:t>
            </a:r>
          </a:p>
        </p:txBody>
      </p:sp>
      <p:pic>
        <p:nvPicPr>
          <p:cNvPr id="3" name="Picture 2" descr="Logo&#10;&#10;Description automatically generated">
            <a:extLst>
              <a:ext uri="{FF2B5EF4-FFF2-40B4-BE49-F238E27FC236}">
                <a16:creationId xmlns:a16="http://schemas.microsoft.com/office/drawing/2014/main" id="{295A388F-ACED-5CE3-2E2E-029A2920F0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8" name="Rectangle 7">
            <a:extLst>
              <a:ext uri="{FF2B5EF4-FFF2-40B4-BE49-F238E27FC236}">
                <a16:creationId xmlns:a16="http://schemas.microsoft.com/office/drawing/2014/main" id="{3106372B-A035-B70C-F90F-AE6EFE168BAB}"/>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83828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Box 175">
            <a:extLst>
              <a:ext uri="{FF2B5EF4-FFF2-40B4-BE49-F238E27FC236}">
                <a16:creationId xmlns:a16="http://schemas.microsoft.com/office/drawing/2014/main" id="{8F70B480-BA9F-EDF2-39E6-167E0C91D037}"/>
              </a:ext>
            </a:extLst>
          </p:cNvPr>
          <p:cNvSpPr txBox="1"/>
          <p:nvPr/>
        </p:nvSpPr>
        <p:spPr>
          <a:xfrm>
            <a:off x="9831508" y="3430740"/>
            <a:ext cx="612644" cy="276999"/>
          </a:xfrm>
          <a:prstGeom prst="rect">
            <a:avLst/>
          </a:prstGeom>
          <a:noFill/>
        </p:spPr>
        <p:txBody>
          <a:bodyPr wrap="square">
            <a:spAutoFit/>
          </a:bodyPr>
          <a:lstStyle/>
          <a:p>
            <a:pPr lvl="0" algn="ctr"/>
            <a:r>
              <a:rPr lang="en-IN" altLang="en-US" sz="1200" b="1" dirty="0">
                <a:solidFill>
                  <a:schemeClr val="tx1"/>
                </a:solidFill>
                <a:sym typeface="+mn-ea"/>
              </a:rPr>
              <a:t>USP</a:t>
            </a:r>
            <a:endParaRPr lang="en-IN" altLang="en-US" sz="1200" dirty="0">
              <a:solidFill>
                <a:schemeClr val="tx1"/>
              </a:solidFill>
              <a:sym typeface="+mn-ea"/>
            </a:endParaRPr>
          </a:p>
        </p:txBody>
      </p:sp>
      <p:pic>
        <p:nvPicPr>
          <p:cNvPr id="212" name="Graphic 211">
            <a:extLst>
              <a:ext uri="{FF2B5EF4-FFF2-40B4-BE49-F238E27FC236}">
                <a16:creationId xmlns:a16="http://schemas.microsoft.com/office/drawing/2014/main" id="{0D7AC522-1D2C-63B1-8EC7-D463B7092F7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31486" y="247133"/>
            <a:ext cx="3837949" cy="1149040"/>
          </a:xfrm>
          <a:prstGeom prst="rect">
            <a:avLst/>
          </a:prstGeom>
        </p:spPr>
      </p:pic>
      <p:sp>
        <p:nvSpPr>
          <p:cNvPr id="92" name="Flowchart: Terminator 91">
            <a:extLst>
              <a:ext uri="{FF2B5EF4-FFF2-40B4-BE49-F238E27FC236}">
                <a16:creationId xmlns:a16="http://schemas.microsoft.com/office/drawing/2014/main" id="{3C1618B8-9113-C820-1451-7EC29C3D8761}"/>
              </a:ext>
            </a:extLst>
          </p:cNvPr>
          <p:cNvSpPr/>
          <p:nvPr/>
        </p:nvSpPr>
        <p:spPr>
          <a:xfrm>
            <a:off x="9166590" y="1718793"/>
            <a:ext cx="1884398" cy="580828"/>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dirty="0"/>
          </a:p>
        </p:txBody>
      </p:sp>
      <p:sp>
        <p:nvSpPr>
          <p:cNvPr id="174" name="TextBox 173">
            <a:extLst>
              <a:ext uri="{FF2B5EF4-FFF2-40B4-BE49-F238E27FC236}">
                <a16:creationId xmlns:a16="http://schemas.microsoft.com/office/drawing/2014/main" id="{6010A6FC-78CD-49EE-5909-CCC0A587A175}"/>
              </a:ext>
            </a:extLst>
          </p:cNvPr>
          <p:cNvSpPr txBox="1"/>
          <p:nvPr/>
        </p:nvSpPr>
        <p:spPr>
          <a:xfrm>
            <a:off x="9183383" y="2648943"/>
            <a:ext cx="927393" cy="276999"/>
          </a:xfrm>
          <a:prstGeom prst="rect">
            <a:avLst/>
          </a:prstGeom>
          <a:noFill/>
        </p:spPr>
        <p:txBody>
          <a:bodyPr wrap="square" anchor="ctr">
            <a:spAutoFit/>
          </a:bodyPr>
          <a:lstStyle/>
          <a:p>
            <a:pPr algn="ctr">
              <a:defRPr/>
            </a:pPr>
            <a:r>
              <a:rPr lang="en-GB" sz="1200" kern="0" dirty="0"/>
              <a:t>Copper</a:t>
            </a:r>
          </a:p>
        </p:txBody>
      </p:sp>
      <p:sp>
        <p:nvSpPr>
          <p:cNvPr id="175" name="TextBox 174">
            <a:extLst>
              <a:ext uri="{FF2B5EF4-FFF2-40B4-BE49-F238E27FC236}">
                <a16:creationId xmlns:a16="http://schemas.microsoft.com/office/drawing/2014/main" id="{FF645DD8-0397-1293-FC47-C0BA52FA133D}"/>
              </a:ext>
            </a:extLst>
          </p:cNvPr>
          <p:cNvSpPr txBox="1"/>
          <p:nvPr/>
        </p:nvSpPr>
        <p:spPr>
          <a:xfrm>
            <a:off x="10254245" y="2648943"/>
            <a:ext cx="927393" cy="276999"/>
          </a:xfrm>
          <a:prstGeom prst="rect">
            <a:avLst/>
          </a:prstGeom>
          <a:noFill/>
        </p:spPr>
        <p:txBody>
          <a:bodyPr wrap="square" anchor="ctr">
            <a:spAutoFit/>
          </a:bodyPr>
          <a:lstStyle/>
          <a:p>
            <a:pPr algn="ctr">
              <a:defRPr/>
            </a:pPr>
            <a:r>
              <a:rPr lang="en-GB" sz="1200" kern="0" dirty="0" err="1"/>
              <a:t>Fiber</a:t>
            </a:r>
            <a:endParaRPr lang="en-GB" sz="1200" kern="0" dirty="0"/>
          </a:p>
        </p:txBody>
      </p:sp>
      <p:sp>
        <p:nvSpPr>
          <p:cNvPr id="95" name="Flowchart: Terminator 94">
            <a:extLst>
              <a:ext uri="{FF2B5EF4-FFF2-40B4-BE49-F238E27FC236}">
                <a16:creationId xmlns:a16="http://schemas.microsoft.com/office/drawing/2014/main" id="{EA709D62-0673-0542-2367-6770C550E0AC}"/>
              </a:ext>
            </a:extLst>
          </p:cNvPr>
          <p:cNvSpPr/>
          <p:nvPr/>
        </p:nvSpPr>
        <p:spPr>
          <a:xfrm>
            <a:off x="9062262" y="2569250"/>
            <a:ext cx="1078660" cy="436385"/>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6" name="Flowchart: Terminator 95">
            <a:extLst>
              <a:ext uri="{FF2B5EF4-FFF2-40B4-BE49-F238E27FC236}">
                <a16:creationId xmlns:a16="http://schemas.microsoft.com/office/drawing/2014/main" id="{9AF2B87C-488C-2DA1-595E-0A9B6DA57F43}"/>
              </a:ext>
            </a:extLst>
          </p:cNvPr>
          <p:cNvSpPr/>
          <p:nvPr/>
        </p:nvSpPr>
        <p:spPr>
          <a:xfrm>
            <a:off x="10155601" y="2569250"/>
            <a:ext cx="1078660" cy="436385"/>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01" name="Rectangle: Rounded Corners 100">
            <a:extLst>
              <a:ext uri="{FF2B5EF4-FFF2-40B4-BE49-F238E27FC236}">
                <a16:creationId xmlns:a16="http://schemas.microsoft.com/office/drawing/2014/main" id="{221A0A8A-0373-EA28-81A7-5941015FCF53}"/>
              </a:ext>
            </a:extLst>
          </p:cNvPr>
          <p:cNvSpPr/>
          <p:nvPr/>
        </p:nvSpPr>
        <p:spPr>
          <a:xfrm>
            <a:off x="8184707" y="3344661"/>
            <a:ext cx="3602194" cy="27290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78" name="TextBox 177">
            <a:extLst>
              <a:ext uri="{FF2B5EF4-FFF2-40B4-BE49-F238E27FC236}">
                <a16:creationId xmlns:a16="http://schemas.microsoft.com/office/drawing/2014/main" id="{C30541A5-11D0-B45F-31FD-5AE10FFE7E30}"/>
              </a:ext>
            </a:extLst>
          </p:cNvPr>
          <p:cNvSpPr txBox="1"/>
          <p:nvPr/>
        </p:nvSpPr>
        <p:spPr>
          <a:xfrm>
            <a:off x="8367450" y="3646170"/>
            <a:ext cx="3465639" cy="1938992"/>
          </a:xfrm>
          <a:prstGeom prst="rect">
            <a:avLst/>
          </a:prstGeom>
          <a:noFill/>
        </p:spPr>
        <p:txBody>
          <a:bodyPr wrap="square">
            <a:spAutoFit/>
          </a:bodyPr>
          <a:lstStyle/>
          <a:p>
            <a:pPr marL="285750" lvl="0" indent="-285750">
              <a:buFont typeface="Arial" panose="020B0604020202020204" pitchFamily="34" charset="0"/>
              <a:buChar char="•"/>
            </a:pPr>
            <a:r>
              <a:rPr lang="en-IN" altLang="en-US" sz="1200" dirty="0">
                <a:solidFill>
                  <a:schemeClr val="tx1"/>
                </a:solidFill>
                <a:sym typeface="+mn-ea"/>
              </a:rPr>
              <a:t>Patented products</a:t>
            </a:r>
          </a:p>
          <a:p>
            <a:pPr marL="285750" lvl="0" indent="-285750">
              <a:buFont typeface="Arial" panose="020B0604020202020204" pitchFamily="34" charset="0"/>
              <a:buChar char="•"/>
            </a:pPr>
            <a:endParaRPr lang="en-IN" altLang="en-US" sz="1200" dirty="0">
              <a:solidFill>
                <a:schemeClr val="tx1"/>
              </a:solidFill>
              <a:sym typeface="+mn-ea"/>
            </a:endParaRPr>
          </a:p>
          <a:p>
            <a:pPr marL="285750" indent="-285750">
              <a:buFont typeface="Arial" panose="020B0604020202020204" pitchFamily="34" charset="0"/>
              <a:buChar char="•"/>
            </a:pPr>
            <a:r>
              <a:rPr lang="en-IN" altLang="en-US" sz="1200" dirty="0">
                <a:solidFill>
                  <a:schemeClr val="tx1"/>
                </a:solidFill>
                <a:sym typeface="+mn-ea"/>
              </a:rPr>
              <a:t>Environment-friendly solderless solutions with 30 micron gold plating </a:t>
            </a:r>
          </a:p>
          <a:p>
            <a:pPr marL="285750" indent="-285750">
              <a:buFont typeface="Arial" panose="020B0604020202020204" pitchFamily="34" charset="0"/>
              <a:buChar char="•"/>
            </a:pPr>
            <a:endParaRPr lang="en-IN" altLang="en-US" sz="1200" dirty="0">
              <a:sym typeface="+mn-ea"/>
            </a:endParaRPr>
          </a:p>
          <a:p>
            <a:pPr marL="285750" indent="-285750">
              <a:buFont typeface="Arial" panose="020B0604020202020204" pitchFamily="34" charset="0"/>
              <a:buChar char="•"/>
            </a:pPr>
            <a:r>
              <a:rPr lang="en-IN" altLang="en-US" sz="1200" dirty="0">
                <a:solidFill>
                  <a:schemeClr val="tx1"/>
                </a:solidFill>
                <a:sym typeface="+mn-ea"/>
              </a:rPr>
              <a:t>Products designed for Enterprise POE Application</a:t>
            </a:r>
          </a:p>
          <a:p>
            <a:pPr marL="285750" indent="-285750">
              <a:buFont typeface="Arial" panose="020B0604020202020204" pitchFamily="34" charset="0"/>
              <a:buChar char="•"/>
            </a:pPr>
            <a:endParaRPr lang="en-IN" altLang="en-US" sz="1200" dirty="0">
              <a:sym typeface="+mn-ea"/>
            </a:endParaRPr>
          </a:p>
          <a:p>
            <a:pPr marL="285750" indent="-285750">
              <a:buFont typeface="Arial" panose="020B0604020202020204" pitchFamily="34" charset="0"/>
              <a:buChar char="•"/>
            </a:pPr>
            <a:r>
              <a:rPr lang="en-IN" altLang="en-US" sz="1200" dirty="0">
                <a:solidFill>
                  <a:schemeClr val="tx1"/>
                </a:solidFill>
                <a:sym typeface="+mn-ea"/>
              </a:rPr>
              <a:t>Products rated as best Performers by 3rd party test labs</a:t>
            </a:r>
          </a:p>
        </p:txBody>
      </p:sp>
      <p:sp>
        <p:nvSpPr>
          <p:cNvPr id="20" name="TextBox 19">
            <a:extLst>
              <a:ext uri="{FF2B5EF4-FFF2-40B4-BE49-F238E27FC236}">
                <a16:creationId xmlns:a16="http://schemas.microsoft.com/office/drawing/2014/main" id="{40D039E6-C82A-CF11-B875-B5EAF5C9FA4F}"/>
              </a:ext>
            </a:extLst>
          </p:cNvPr>
          <p:cNvSpPr txBox="1"/>
          <p:nvPr/>
        </p:nvSpPr>
        <p:spPr>
          <a:xfrm>
            <a:off x="954925" y="2628484"/>
            <a:ext cx="1642934" cy="461665"/>
          </a:xfrm>
          <a:prstGeom prst="rect">
            <a:avLst/>
          </a:prstGeom>
          <a:noFill/>
        </p:spPr>
        <p:txBody>
          <a:bodyPr wrap="square">
            <a:spAutoFit/>
          </a:bodyPr>
          <a:lstStyle/>
          <a:p>
            <a:pPr algn="ctr">
              <a:defRPr/>
            </a:pPr>
            <a:r>
              <a:rPr lang="en-GB" sz="1200" kern="0" dirty="0"/>
              <a:t>Controller Based Managed Wireless</a:t>
            </a:r>
          </a:p>
        </p:txBody>
      </p:sp>
      <p:sp>
        <p:nvSpPr>
          <p:cNvPr id="22" name="TextBox 21">
            <a:extLst>
              <a:ext uri="{FF2B5EF4-FFF2-40B4-BE49-F238E27FC236}">
                <a16:creationId xmlns:a16="http://schemas.microsoft.com/office/drawing/2014/main" id="{FDFFFBBA-C1AC-7FA0-14AE-F6530C4B0236}"/>
              </a:ext>
            </a:extLst>
          </p:cNvPr>
          <p:cNvSpPr txBox="1"/>
          <p:nvPr/>
        </p:nvSpPr>
        <p:spPr>
          <a:xfrm>
            <a:off x="2666501" y="3259113"/>
            <a:ext cx="1641965" cy="276999"/>
          </a:xfrm>
          <a:prstGeom prst="rect">
            <a:avLst/>
          </a:prstGeom>
          <a:noFill/>
        </p:spPr>
        <p:txBody>
          <a:bodyPr wrap="square" anchor="ctr">
            <a:spAutoFit/>
          </a:bodyPr>
          <a:lstStyle/>
          <a:p>
            <a:pPr algn="ctr">
              <a:defRPr/>
            </a:pPr>
            <a:r>
              <a:rPr lang="en-GB" sz="1200" kern="0" dirty="0"/>
              <a:t>Ethernet Switching</a:t>
            </a:r>
          </a:p>
        </p:txBody>
      </p:sp>
      <p:sp>
        <p:nvSpPr>
          <p:cNvPr id="23" name="Rectangle 22">
            <a:extLst>
              <a:ext uri="{FF2B5EF4-FFF2-40B4-BE49-F238E27FC236}">
                <a16:creationId xmlns:a16="http://schemas.microsoft.com/office/drawing/2014/main" id="{6A95D3F9-061D-1363-519F-E7F411505445}"/>
              </a:ext>
            </a:extLst>
          </p:cNvPr>
          <p:cNvSpPr>
            <a:spLocks noChangeArrowheads="1"/>
          </p:cNvSpPr>
          <p:nvPr/>
        </p:nvSpPr>
        <p:spPr bwMode="auto">
          <a:xfrm rot="10800000" flipV="1">
            <a:off x="2925017" y="2757754"/>
            <a:ext cx="1106644" cy="203845"/>
          </a:xfrm>
          <a:prstGeom prst="rect">
            <a:avLst/>
          </a:prstGeom>
          <a:noFill/>
          <a:ln w="9525">
            <a:noFill/>
            <a:miter lim="800000"/>
          </a:ln>
          <a:effectLst/>
        </p:spPr>
        <p:txBody>
          <a:bodyPr wrap="none" lIns="121917" tIns="60958" rIns="121917" bIns="60958" anchor="ctr"/>
          <a:lstStyle/>
          <a:p>
            <a:pPr algn="ctr">
              <a:defRPr/>
            </a:pPr>
            <a:r>
              <a:rPr lang="en-GB" sz="1200" kern="0" dirty="0"/>
              <a:t>SOHO Wireless</a:t>
            </a:r>
          </a:p>
        </p:txBody>
      </p:sp>
      <p:sp>
        <p:nvSpPr>
          <p:cNvPr id="24" name="Rectangle 22">
            <a:extLst>
              <a:ext uri="{FF2B5EF4-FFF2-40B4-BE49-F238E27FC236}">
                <a16:creationId xmlns:a16="http://schemas.microsoft.com/office/drawing/2014/main" id="{7446C894-4ED5-9F52-D164-D2D44EBEE11F}"/>
              </a:ext>
            </a:extLst>
          </p:cNvPr>
          <p:cNvSpPr>
            <a:spLocks noChangeArrowheads="1"/>
          </p:cNvSpPr>
          <p:nvPr/>
        </p:nvSpPr>
        <p:spPr bwMode="auto">
          <a:xfrm rot="10800000" flipV="1">
            <a:off x="1117478" y="3259113"/>
            <a:ext cx="1275466" cy="250946"/>
          </a:xfrm>
          <a:prstGeom prst="rect">
            <a:avLst/>
          </a:prstGeom>
          <a:noFill/>
          <a:ln w="9525">
            <a:noFill/>
            <a:miter lim="800000"/>
          </a:ln>
          <a:effectLst/>
        </p:spPr>
        <p:txBody>
          <a:bodyPr wrap="none" lIns="121917" tIns="60958" rIns="121917" bIns="60958" anchor="ctr"/>
          <a:lstStyle/>
          <a:p>
            <a:pPr algn="ctr">
              <a:defRPr/>
            </a:pPr>
            <a:r>
              <a:rPr lang="en-GB" sz="1200" kern="0" dirty="0"/>
              <a:t>Industrial Switching</a:t>
            </a:r>
          </a:p>
        </p:txBody>
      </p:sp>
      <p:sp>
        <p:nvSpPr>
          <p:cNvPr id="35" name="TextBox 34">
            <a:extLst>
              <a:ext uri="{FF2B5EF4-FFF2-40B4-BE49-F238E27FC236}">
                <a16:creationId xmlns:a16="http://schemas.microsoft.com/office/drawing/2014/main" id="{9F3E9024-A9AF-F1FA-D5E6-233406C4A2AF}"/>
              </a:ext>
            </a:extLst>
          </p:cNvPr>
          <p:cNvSpPr txBox="1"/>
          <p:nvPr/>
        </p:nvSpPr>
        <p:spPr>
          <a:xfrm>
            <a:off x="2218697" y="4368887"/>
            <a:ext cx="815429" cy="276999"/>
          </a:xfrm>
          <a:prstGeom prst="rect">
            <a:avLst/>
          </a:prstGeom>
          <a:noFill/>
        </p:spPr>
        <p:txBody>
          <a:bodyPr wrap="square">
            <a:spAutoFit/>
          </a:bodyPr>
          <a:lstStyle/>
          <a:p>
            <a:pPr lvl="0" algn="ctr"/>
            <a:r>
              <a:rPr lang="en-IN" altLang="en-US" sz="1200" b="1" dirty="0">
                <a:solidFill>
                  <a:schemeClr val="tx1"/>
                </a:solidFill>
                <a:sym typeface="+mn-ea"/>
              </a:rPr>
              <a:t>USP</a:t>
            </a:r>
            <a:endParaRPr lang="en-IN" altLang="en-US" sz="1200" dirty="0">
              <a:solidFill>
                <a:schemeClr val="tx1"/>
              </a:solidFill>
              <a:sym typeface="+mn-ea"/>
            </a:endParaRPr>
          </a:p>
        </p:txBody>
      </p:sp>
      <p:sp>
        <p:nvSpPr>
          <p:cNvPr id="37" name="TextBox 36">
            <a:extLst>
              <a:ext uri="{FF2B5EF4-FFF2-40B4-BE49-F238E27FC236}">
                <a16:creationId xmlns:a16="http://schemas.microsoft.com/office/drawing/2014/main" id="{FBEF0C96-CDDE-F35A-8056-7E4D14124D88}"/>
              </a:ext>
            </a:extLst>
          </p:cNvPr>
          <p:cNvSpPr txBox="1"/>
          <p:nvPr/>
        </p:nvSpPr>
        <p:spPr>
          <a:xfrm>
            <a:off x="647404" y="4716937"/>
            <a:ext cx="4259043" cy="276999"/>
          </a:xfrm>
          <a:prstGeom prst="rect">
            <a:avLst/>
          </a:prstGeom>
          <a:noFill/>
        </p:spPr>
        <p:txBody>
          <a:bodyPr wrap="square" anchor="ctr">
            <a:spAutoFit/>
          </a:bodyPr>
          <a:lstStyle/>
          <a:p>
            <a:pPr lvl="0"/>
            <a:r>
              <a:rPr lang="en-IN" altLang="en-US" sz="1200" dirty="0">
                <a:solidFill>
                  <a:schemeClr val="tx1"/>
                </a:solidFill>
                <a:sym typeface="+mn-ea"/>
              </a:rPr>
              <a:t>Wide Temperature Range support for Industrial Switches</a:t>
            </a:r>
          </a:p>
        </p:txBody>
      </p:sp>
      <p:sp>
        <p:nvSpPr>
          <p:cNvPr id="51" name="Flowchart: Terminator 50">
            <a:extLst>
              <a:ext uri="{FF2B5EF4-FFF2-40B4-BE49-F238E27FC236}">
                <a16:creationId xmlns:a16="http://schemas.microsoft.com/office/drawing/2014/main" id="{7808A7B2-0324-B29D-737F-6DC4DFF8D1B3}"/>
              </a:ext>
            </a:extLst>
          </p:cNvPr>
          <p:cNvSpPr/>
          <p:nvPr/>
        </p:nvSpPr>
        <p:spPr>
          <a:xfrm>
            <a:off x="1656343" y="1722322"/>
            <a:ext cx="1884398" cy="580828"/>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3" name="Flowchart: Terminator 52">
            <a:extLst>
              <a:ext uri="{FF2B5EF4-FFF2-40B4-BE49-F238E27FC236}">
                <a16:creationId xmlns:a16="http://schemas.microsoft.com/office/drawing/2014/main" id="{80275075-BB29-3553-263C-4F1952D62756}"/>
              </a:ext>
            </a:extLst>
          </p:cNvPr>
          <p:cNvSpPr/>
          <p:nvPr/>
        </p:nvSpPr>
        <p:spPr>
          <a:xfrm>
            <a:off x="917894" y="2645394"/>
            <a:ext cx="1709100" cy="436385"/>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5" name="Flowchart: Terminator 54">
            <a:extLst>
              <a:ext uri="{FF2B5EF4-FFF2-40B4-BE49-F238E27FC236}">
                <a16:creationId xmlns:a16="http://schemas.microsoft.com/office/drawing/2014/main" id="{C7214F7B-F5ED-3B96-25C3-1E2E1AF2FDBA}"/>
              </a:ext>
            </a:extLst>
          </p:cNvPr>
          <p:cNvSpPr/>
          <p:nvPr/>
        </p:nvSpPr>
        <p:spPr>
          <a:xfrm>
            <a:off x="2623789" y="2645394"/>
            <a:ext cx="1709100" cy="436385"/>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6" name="Flowchart: Terminator 55">
            <a:extLst>
              <a:ext uri="{FF2B5EF4-FFF2-40B4-BE49-F238E27FC236}">
                <a16:creationId xmlns:a16="http://schemas.microsoft.com/office/drawing/2014/main" id="{840146DA-DCD4-6076-5D25-D44732AFD998}"/>
              </a:ext>
            </a:extLst>
          </p:cNvPr>
          <p:cNvSpPr/>
          <p:nvPr/>
        </p:nvSpPr>
        <p:spPr>
          <a:xfrm>
            <a:off x="892662" y="3164145"/>
            <a:ext cx="1709100" cy="436385"/>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57" name="Flowchart: Terminator 56">
            <a:extLst>
              <a:ext uri="{FF2B5EF4-FFF2-40B4-BE49-F238E27FC236}">
                <a16:creationId xmlns:a16="http://schemas.microsoft.com/office/drawing/2014/main" id="{C74FF4FC-19B1-B8D2-889A-659B5F7E75A5}"/>
              </a:ext>
            </a:extLst>
          </p:cNvPr>
          <p:cNvSpPr/>
          <p:nvPr/>
        </p:nvSpPr>
        <p:spPr>
          <a:xfrm>
            <a:off x="2632933" y="3164145"/>
            <a:ext cx="1709100" cy="436385"/>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66" name="Rectangle: Rounded Corners 65">
            <a:extLst>
              <a:ext uri="{FF2B5EF4-FFF2-40B4-BE49-F238E27FC236}">
                <a16:creationId xmlns:a16="http://schemas.microsoft.com/office/drawing/2014/main" id="{87FB26BE-CA92-E43D-28D9-95FE0D2AA7C9}"/>
              </a:ext>
            </a:extLst>
          </p:cNvPr>
          <p:cNvSpPr/>
          <p:nvPr/>
        </p:nvSpPr>
        <p:spPr>
          <a:xfrm>
            <a:off x="433415" y="4235759"/>
            <a:ext cx="4691298" cy="182136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4" name="TextBox 73">
            <a:extLst>
              <a:ext uri="{FF2B5EF4-FFF2-40B4-BE49-F238E27FC236}">
                <a16:creationId xmlns:a16="http://schemas.microsoft.com/office/drawing/2014/main" id="{79E0A247-CF18-AA74-DDCB-35739C6B44D0}"/>
              </a:ext>
            </a:extLst>
          </p:cNvPr>
          <p:cNvSpPr txBox="1"/>
          <p:nvPr/>
        </p:nvSpPr>
        <p:spPr>
          <a:xfrm>
            <a:off x="647404" y="5667201"/>
            <a:ext cx="2153201" cy="276999"/>
          </a:xfrm>
          <a:prstGeom prst="rect">
            <a:avLst/>
          </a:prstGeom>
          <a:noFill/>
        </p:spPr>
        <p:txBody>
          <a:bodyPr wrap="square" anchor="ctr">
            <a:spAutoFit/>
          </a:bodyPr>
          <a:lstStyle/>
          <a:p>
            <a:pPr lvl="0"/>
            <a:r>
              <a:rPr lang="en-IN" altLang="en-US" sz="1200" dirty="0">
                <a:solidFill>
                  <a:schemeClr val="tx1"/>
                </a:solidFill>
                <a:sym typeface="+mn-ea"/>
              </a:rPr>
              <a:t>EMS for OLT management</a:t>
            </a:r>
          </a:p>
        </p:txBody>
      </p:sp>
      <p:sp>
        <p:nvSpPr>
          <p:cNvPr id="75" name="TextBox 74">
            <a:extLst>
              <a:ext uri="{FF2B5EF4-FFF2-40B4-BE49-F238E27FC236}">
                <a16:creationId xmlns:a16="http://schemas.microsoft.com/office/drawing/2014/main" id="{01777DD6-F219-C659-ABDD-F6C33639D89D}"/>
              </a:ext>
            </a:extLst>
          </p:cNvPr>
          <p:cNvSpPr txBox="1"/>
          <p:nvPr/>
        </p:nvSpPr>
        <p:spPr>
          <a:xfrm>
            <a:off x="647404" y="4950261"/>
            <a:ext cx="4477309" cy="276999"/>
          </a:xfrm>
          <a:prstGeom prst="rect">
            <a:avLst/>
          </a:prstGeom>
          <a:noFill/>
        </p:spPr>
        <p:txBody>
          <a:bodyPr wrap="square" anchor="ctr">
            <a:spAutoFit/>
          </a:bodyPr>
          <a:lstStyle/>
          <a:p>
            <a:pPr lvl="0"/>
            <a:r>
              <a:rPr lang="en-IN" altLang="en-US" sz="1200" dirty="0">
                <a:solidFill>
                  <a:schemeClr val="tx1"/>
                </a:solidFill>
                <a:sym typeface="+mn-ea"/>
              </a:rPr>
              <a:t>Redundant Power Supply for Aggregation Switches &amp; OLT's</a:t>
            </a:r>
          </a:p>
        </p:txBody>
      </p:sp>
      <p:sp>
        <p:nvSpPr>
          <p:cNvPr id="76" name="TextBox 75">
            <a:extLst>
              <a:ext uri="{FF2B5EF4-FFF2-40B4-BE49-F238E27FC236}">
                <a16:creationId xmlns:a16="http://schemas.microsoft.com/office/drawing/2014/main" id="{A2DF3C5E-5B18-A405-DFD0-366E20FDA5F9}"/>
              </a:ext>
            </a:extLst>
          </p:cNvPr>
          <p:cNvSpPr txBox="1"/>
          <p:nvPr/>
        </p:nvSpPr>
        <p:spPr>
          <a:xfrm>
            <a:off x="647404" y="5196098"/>
            <a:ext cx="2787402" cy="276999"/>
          </a:xfrm>
          <a:prstGeom prst="rect">
            <a:avLst/>
          </a:prstGeom>
          <a:noFill/>
        </p:spPr>
        <p:txBody>
          <a:bodyPr wrap="square" anchor="ctr">
            <a:spAutoFit/>
          </a:bodyPr>
          <a:lstStyle/>
          <a:p>
            <a:pPr lvl="0"/>
            <a:r>
              <a:rPr lang="en-IN" altLang="en-US" sz="1200" dirty="0">
                <a:solidFill>
                  <a:schemeClr val="tx1"/>
                </a:solidFill>
                <a:sym typeface="+mn-ea"/>
              </a:rPr>
              <a:t>IPv6 support for Switches &amp; OLT's</a:t>
            </a:r>
          </a:p>
        </p:txBody>
      </p:sp>
      <p:sp>
        <p:nvSpPr>
          <p:cNvPr id="77" name="TextBox 76">
            <a:extLst>
              <a:ext uri="{FF2B5EF4-FFF2-40B4-BE49-F238E27FC236}">
                <a16:creationId xmlns:a16="http://schemas.microsoft.com/office/drawing/2014/main" id="{852710C4-4BF1-3F4D-5331-05164EBBCD3C}"/>
              </a:ext>
            </a:extLst>
          </p:cNvPr>
          <p:cNvSpPr txBox="1"/>
          <p:nvPr/>
        </p:nvSpPr>
        <p:spPr>
          <a:xfrm>
            <a:off x="647404" y="5424356"/>
            <a:ext cx="2787402" cy="276999"/>
          </a:xfrm>
          <a:prstGeom prst="rect">
            <a:avLst/>
          </a:prstGeom>
          <a:noFill/>
        </p:spPr>
        <p:txBody>
          <a:bodyPr wrap="square" anchor="ctr">
            <a:spAutoFit/>
          </a:bodyPr>
          <a:lstStyle/>
          <a:p>
            <a:pPr lvl="0"/>
            <a:r>
              <a:rPr lang="en-IN" altLang="en-US" sz="1200" dirty="0">
                <a:solidFill>
                  <a:schemeClr val="tx1"/>
                </a:solidFill>
                <a:sym typeface="+mn-ea"/>
              </a:rPr>
              <a:t>Dual Mode </a:t>
            </a:r>
            <a:r>
              <a:rPr lang="en-IN" altLang="en-US" sz="1200" dirty="0" err="1">
                <a:solidFill>
                  <a:schemeClr val="tx1"/>
                </a:solidFill>
                <a:sym typeface="+mn-ea"/>
              </a:rPr>
              <a:t>Xpon</a:t>
            </a:r>
            <a:r>
              <a:rPr lang="en-IN" altLang="en-US" sz="1200" dirty="0">
                <a:solidFill>
                  <a:schemeClr val="tx1"/>
                </a:solidFill>
                <a:sym typeface="+mn-ea"/>
              </a:rPr>
              <a:t> support for ONU's</a:t>
            </a:r>
          </a:p>
        </p:txBody>
      </p:sp>
      <p:sp>
        <p:nvSpPr>
          <p:cNvPr id="79" name="Oval 78">
            <a:extLst>
              <a:ext uri="{FF2B5EF4-FFF2-40B4-BE49-F238E27FC236}">
                <a16:creationId xmlns:a16="http://schemas.microsoft.com/office/drawing/2014/main" id="{4D8CFE9A-00AC-87BA-E6EF-72835A064C70}"/>
              </a:ext>
            </a:extLst>
          </p:cNvPr>
          <p:cNvSpPr/>
          <p:nvPr/>
        </p:nvSpPr>
        <p:spPr>
          <a:xfrm>
            <a:off x="627519" y="4828719"/>
            <a:ext cx="48558" cy="48558"/>
          </a:xfrm>
          <a:prstGeom prst="ellipse">
            <a:avLst/>
          </a:prstGeom>
          <a:solidFill>
            <a:srgbClr val="CD2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2" name="Oval 81">
            <a:extLst>
              <a:ext uri="{FF2B5EF4-FFF2-40B4-BE49-F238E27FC236}">
                <a16:creationId xmlns:a16="http://schemas.microsoft.com/office/drawing/2014/main" id="{5679E164-E224-AC01-5122-E015D83770D2}"/>
              </a:ext>
            </a:extLst>
          </p:cNvPr>
          <p:cNvSpPr/>
          <p:nvPr/>
        </p:nvSpPr>
        <p:spPr>
          <a:xfrm>
            <a:off x="623125" y="5061368"/>
            <a:ext cx="48558" cy="48558"/>
          </a:xfrm>
          <a:prstGeom prst="ellipse">
            <a:avLst/>
          </a:prstGeom>
          <a:solidFill>
            <a:srgbClr val="CD2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3" name="Oval 82">
            <a:extLst>
              <a:ext uri="{FF2B5EF4-FFF2-40B4-BE49-F238E27FC236}">
                <a16:creationId xmlns:a16="http://schemas.microsoft.com/office/drawing/2014/main" id="{32B6444C-B1C7-31BE-C90E-362573DDF049}"/>
              </a:ext>
            </a:extLst>
          </p:cNvPr>
          <p:cNvSpPr/>
          <p:nvPr/>
        </p:nvSpPr>
        <p:spPr>
          <a:xfrm>
            <a:off x="623125" y="5297229"/>
            <a:ext cx="48558" cy="48558"/>
          </a:xfrm>
          <a:prstGeom prst="ellipse">
            <a:avLst/>
          </a:prstGeom>
          <a:solidFill>
            <a:srgbClr val="CD2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4" name="Oval 83">
            <a:extLst>
              <a:ext uri="{FF2B5EF4-FFF2-40B4-BE49-F238E27FC236}">
                <a16:creationId xmlns:a16="http://schemas.microsoft.com/office/drawing/2014/main" id="{C5221504-9EA0-3FAA-516E-0F64650BAA6C}"/>
              </a:ext>
            </a:extLst>
          </p:cNvPr>
          <p:cNvSpPr/>
          <p:nvPr/>
        </p:nvSpPr>
        <p:spPr>
          <a:xfrm>
            <a:off x="623125" y="5545975"/>
            <a:ext cx="48558" cy="48558"/>
          </a:xfrm>
          <a:prstGeom prst="ellipse">
            <a:avLst/>
          </a:prstGeom>
          <a:solidFill>
            <a:srgbClr val="CD2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85" name="Oval 84">
            <a:extLst>
              <a:ext uri="{FF2B5EF4-FFF2-40B4-BE49-F238E27FC236}">
                <a16:creationId xmlns:a16="http://schemas.microsoft.com/office/drawing/2014/main" id="{2C666EF3-1249-86EA-2BB9-84982AF24989}"/>
              </a:ext>
            </a:extLst>
          </p:cNvPr>
          <p:cNvSpPr/>
          <p:nvPr/>
        </p:nvSpPr>
        <p:spPr>
          <a:xfrm>
            <a:off x="623125" y="5788637"/>
            <a:ext cx="48558" cy="48558"/>
          </a:xfrm>
          <a:prstGeom prst="ellipse">
            <a:avLst/>
          </a:prstGeom>
          <a:solidFill>
            <a:srgbClr val="CD2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cxnSp>
        <p:nvCxnSpPr>
          <p:cNvPr id="8" name="Straight Arrow Connector 7">
            <a:extLst>
              <a:ext uri="{FF2B5EF4-FFF2-40B4-BE49-F238E27FC236}">
                <a16:creationId xmlns:a16="http://schemas.microsoft.com/office/drawing/2014/main" id="{B443F07E-B378-B724-048C-9FC0D602D262}"/>
              </a:ext>
            </a:extLst>
          </p:cNvPr>
          <p:cNvCxnSpPr>
            <a:cxnSpLocks/>
          </p:cNvCxnSpPr>
          <p:nvPr/>
        </p:nvCxnSpPr>
        <p:spPr>
          <a:xfrm>
            <a:off x="2617318" y="2303150"/>
            <a:ext cx="0" cy="40888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2007F36-D56F-26F2-F97B-3B147E3DD535}"/>
              </a:ext>
            </a:extLst>
          </p:cNvPr>
          <p:cNvCxnSpPr>
            <a:cxnSpLocks/>
          </p:cNvCxnSpPr>
          <p:nvPr/>
        </p:nvCxnSpPr>
        <p:spPr>
          <a:xfrm>
            <a:off x="2617860" y="3548634"/>
            <a:ext cx="0" cy="61709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D212991-4C27-E573-F090-05BAA0314555}"/>
              </a:ext>
            </a:extLst>
          </p:cNvPr>
          <p:cNvGrpSpPr/>
          <p:nvPr/>
        </p:nvGrpSpPr>
        <p:grpSpPr>
          <a:xfrm>
            <a:off x="5294689" y="1718793"/>
            <a:ext cx="2697429" cy="4338330"/>
            <a:chOff x="693711" y="1648635"/>
            <a:chExt cx="2697429" cy="4338330"/>
          </a:xfrm>
        </p:grpSpPr>
        <p:sp>
          <p:nvSpPr>
            <p:cNvPr id="2" name="Flowchart: Terminator 1">
              <a:extLst>
                <a:ext uri="{FF2B5EF4-FFF2-40B4-BE49-F238E27FC236}">
                  <a16:creationId xmlns:a16="http://schemas.microsoft.com/office/drawing/2014/main" id="{FB9F69CB-EADD-0C37-3C3D-ADE828F0A672}"/>
                </a:ext>
              </a:extLst>
            </p:cNvPr>
            <p:cNvSpPr/>
            <p:nvPr/>
          </p:nvSpPr>
          <p:spPr>
            <a:xfrm>
              <a:off x="1077770" y="1648635"/>
              <a:ext cx="1884398" cy="580828"/>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6" name="Rectangle 125">
              <a:extLst>
                <a:ext uri="{FF2B5EF4-FFF2-40B4-BE49-F238E27FC236}">
                  <a16:creationId xmlns:a16="http://schemas.microsoft.com/office/drawing/2014/main" id="{609DBF51-73DB-F36E-621D-0861C92C754C}"/>
                </a:ext>
              </a:extLst>
            </p:cNvPr>
            <p:cNvSpPr>
              <a:spLocks noChangeArrowheads="1"/>
            </p:cNvSpPr>
            <p:nvPr/>
          </p:nvSpPr>
          <p:spPr bwMode="auto">
            <a:xfrm rot="10800000" flipV="1">
              <a:off x="1068503" y="2933390"/>
              <a:ext cx="1938765" cy="425994"/>
            </a:xfrm>
            <a:prstGeom prst="rect">
              <a:avLst/>
            </a:prstGeom>
            <a:noFill/>
            <a:ln w="9525">
              <a:noFill/>
              <a:miter lim="800000"/>
            </a:ln>
            <a:effectLst/>
          </p:spPr>
          <p:txBody>
            <a:bodyPr wrap="none" lIns="121917" tIns="60958" rIns="121917" bIns="60958" anchor="ctr"/>
            <a:lstStyle/>
            <a:p>
              <a:pPr algn="ctr">
                <a:defRPr/>
              </a:pPr>
              <a:r>
                <a:rPr lang="en-GB" sz="1200" kern="0" dirty="0" err="1"/>
                <a:t>Fiber</a:t>
              </a:r>
              <a:r>
                <a:rPr lang="en-GB" sz="1200" kern="0" dirty="0"/>
                <a:t> to the Home</a:t>
              </a:r>
            </a:p>
            <a:p>
              <a:pPr algn="ctr">
                <a:defRPr/>
              </a:pPr>
              <a:r>
                <a:rPr lang="en-GB" sz="1200" kern="0" dirty="0"/>
                <a:t>(FTTH) </a:t>
              </a:r>
            </a:p>
          </p:txBody>
        </p:sp>
        <p:sp>
          <p:nvSpPr>
            <p:cNvPr id="127" name="TextBox 126">
              <a:extLst>
                <a:ext uri="{FF2B5EF4-FFF2-40B4-BE49-F238E27FC236}">
                  <a16:creationId xmlns:a16="http://schemas.microsoft.com/office/drawing/2014/main" id="{DD63A1A9-6C13-A330-AD16-DFB79D3C1648}"/>
                </a:ext>
              </a:extLst>
            </p:cNvPr>
            <p:cNvSpPr txBox="1"/>
            <p:nvPr/>
          </p:nvSpPr>
          <p:spPr>
            <a:xfrm>
              <a:off x="1631108" y="4374614"/>
              <a:ext cx="815429" cy="276999"/>
            </a:xfrm>
            <a:prstGeom prst="rect">
              <a:avLst/>
            </a:prstGeom>
            <a:noFill/>
          </p:spPr>
          <p:txBody>
            <a:bodyPr wrap="square">
              <a:spAutoFit/>
            </a:bodyPr>
            <a:lstStyle/>
            <a:p>
              <a:pPr lvl="0" algn="ctr"/>
              <a:r>
                <a:rPr lang="en-IN" altLang="en-US" sz="1200" b="1" dirty="0">
                  <a:solidFill>
                    <a:schemeClr val="tx1"/>
                  </a:solidFill>
                  <a:sym typeface="+mn-ea"/>
                </a:rPr>
                <a:t>USP</a:t>
              </a:r>
              <a:endParaRPr lang="en-IN" altLang="en-US" sz="1200" dirty="0">
                <a:solidFill>
                  <a:schemeClr val="tx1"/>
                </a:solidFill>
                <a:sym typeface="+mn-ea"/>
              </a:endParaRPr>
            </a:p>
          </p:txBody>
        </p:sp>
        <p:sp>
          <p:nvSpPr>
            <p:cNvPr id="133" name="TextBox 132">
              <a:extLst>
                <a:ext uri="{FF2B5EF4-FFF2-40B4-BE49-F238E27FC236}">
                  <a16:creationId xmlns:a16="http://schemas.microsoft.com/office/drawing/2014/main" id="{D230B852-579A-12B9-3519-8703E0893B71}"/>
                </a:ext>
              </a:extLst>
            </p:cNvPr>
            <p:cNvSpPr txBox="1"/>
            <p:nvPr/>
          </p:nvSpPr>
          <p:spPr>
            <a:xfrm>
              <a:off x="848741" y="4693406"/>
              <a:ext cx="2427447" cy="830997"/>
            </a:xfrm>
            <a:prstGeom prst="rect">
              <a:avLst/>
            </a:prstGeom>
            <a:noFill/>
          </p:spPr>
          <p:txBody>
            <a:bodyPr wrap="square">
              <a:spAutoFit/>
            </a:bodyPr>
            <a:lstStyle/>
            <a:p>
              <a:pPr lvl="0" algn="ctr"/>
              <a:r>
                <a:rPr lang="en-IN" altLang="en-US" sz="1200" dirty="0">
                  <a:solidFill>
                    <a:schemeClr val="tx1"/>
                  </a:solidFill>
                  <a:sym typeface="+mn-ea"/>
                </a:rPr>
                <a:t>A complete range of  FTTH  solution comprising of  Structured Cabling and Active Networking products</a:t>
              </a:r>
            </a:p>
          </p:txBody>
        </p:sp>
        <p:sp>
          <p:nvSpPr>
            <p:cNvPr id="139" name="Rectangle: Rounded Corners 138">
              <a:extLst>
                <a:ext uri="{FF2B5EF4-FFF2-40B4-BE49-F238E27FC236}">
                  <a16:creationId xmlns:a16="http://schemas.microsoft.com/office/drawing/2014/main" id="{BCA60689-B3F6-879F-B140-43AA3C7E6EE7}"/>
                </a:ext>
              </a:extLst>
            </p:cNvPr>
            <p:cNvSpPr/>
            <p:nvPr/>
          </p:nvSpPr>
          <p:spPr>
            <a:xfrm>
              <a:off x="693711" y="4165601"/>
              <a:ext cx="2697429" cy="182136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7" name="Flowchart: Terminator 6">
              <a:extLst>
                <a:ext uri="{FF2B5EF4-FFF2-40B4-BE49-F238E27FC236}">
                  <a16:creationId xmlns:a16="http://schemas.microsoft.com/office/drawing/2014/main" id="{C4CC6039-B1CE-1A67-3F12-85E7BF2BDBAB}"/>
                </a:ext>
              </a:extLst>
            </p:cNvPr>
            <p:cNvSpPr/>
            <p:nvPr/>
          </p:nvSpPr>
          <p:spPr>
            <a:xfrm>
              <a:off x="882563" y="2805666"/>
              <a:ext cx="2274812" cy="638911"/>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cxnSp>
          <p:nvCxnSpPr>
            <p:cNvPr id="11" name="Straight Arrow Connector 10">
              <a:extLst>
                <a:ext uri="{FF2B5EF4-FFF2-40B4-BE49-F238E27FC236}">
                  <a16:creationId xmlns:a16="http://schemas.microsoft.com/office/drawing/2014/main" id="{E105A573-A0DF-9E28-95C0-E5BE5870A065}"/>
                </a:ext>
              </a:extLst>
            </p:cNvPr>
            <p:cNvCxnSpPr>
              <a:cxnSpLocks/>
            </p:cNvCxnSpPr>
            <p:nvPr/>
          </p:nvCxnSpPr>
          <p:spPr>
            <a:xfrm>
              <a:off x="1981249" y="2229463"/>
              <a:ext cx="0" cy="4919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8219711-675A-B298-0CC7-98A183B56097}"/>
                </a:ext>
              </a:extLst>
            </p:cNvPr>
            <p:cNvCxnSpPr>
              <a:cxnSpLocks/>
            </p:cNvCxnSpPr>
            <p:nvPr/>
          </p:nvCxnSpPr>
          <p:spPr>
            <a:xfrm>
              <a:off x="1981249" y="3530372"/>
              <a:ext cx="0" cy="5651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D2B0A9B1-D402-0DEF-74B4-A3748FF675DB}"/>
              </a:ext>
            </a:extLst>
          </p:cNvPr>
          <p:cNvCxnSpPr>
            <a:cxnSpLocks/>
          </p:cNvCxnSpPr>
          <p:nvPr/>
        </p:nvCxnSpPr>
        <p:spPr>
          <a:xfrm>
            <a:off x="10128390" y="2299621"/>
            <a:ext cx="0" cy="2245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F64426A-8852-4D91-DDC7-6F06C7807C2F}"/>
              </a:ext>
            </a:extLst>
          </p:cNvPr>
          <p:cNvCxnSpPr>
            <a:cxnSpLocks/>
          </p:cNvCxnSpPr>
          <p:nvPr/>
        </p:nvCxnSpPr>
        <p:spPr>
          <a:xfrm>
            <a:off x="10155601" y="2962069"/>
            <a:ext cx="0" cy="3299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itle 8">
            <a:extLst>
              <a:ext uri="{FF2B5EF4-FFF2-40B4-BE49-F238E27FC236}">
                <a16:creationId xmlns:a16="http://schemas.microsoft.com/office/drawing/2014/main" id="{60A89E0B-BD0D-9F03-2B02-98D2F75AF084}"/>
              </a:ext>
            </a:extLst>
          </p:cNvPr>
          <p:cNvSpPr txBox="1">
            <a:spLocks/>
          </p:cNvSpPr>
          <p:nvPr/>
        </p:nvSpPr>
        <p:spPr>
          <a:xfrm>
            <a:off x="353470" y="300464"/>
            <a:ext cx="5323575" cy="1027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3200" b="1" dirty="0">
                <a:solidFill>
                  <a:srgbClr val="CD212A"/>
                </a:solidFill>
                <a:latin typeface="Eurostile LT Std Bold" panose="020B0804020202050204" pitchFamily="34" charset="0"/>
              </a:rPr>
              <a:t>DIGISOL NETWORKING SOLUTIONS PORTFOLIO</a:t>
            </a:r>
            <a:endParaRPr lang="en-GB" sz="3200" b="1" dirty="0">
              <a:solidFill>
                <a:srgbClr val="CD212A"/>
              </a:solidFill>
              <a:latin typeface="Eurostile LT Std Bold" panose="020B0804020202050204" pitchFamily="34" charset="0"/>
            </a:endParaRPr>
          </a:p>
        </p:txBody>
      </p:sp>
      <p:grpSp>
        <p:nvGrpSpPr>
          <p:cNvPr id="6" name="Group 5">
            <a:extLst>
              <a:ext uri="{FF2B5EF4-FFF2-40B4-BE49-F238E27FC236}">
                <a16:creationId xmlns:a16="http://schemas.microsoft.com/office/drawing/2014/main" id="{38038D92-DEC3-6674-205C-AC727DDEC079}"/>
              </a:ext>
            </a:extLst>
          </p:cNvPr>
          <p:cNvGrpSpPr/>
          <p:nvPr/>
        </p:nvGrpSpPr>
        <p:grpSpPr>
          <a:xfrm>
            <a:off x="5292986" y="1720833"/>
            <a:ext cx="2697429" cy="4338330"/>
            <a:chOff x="693711" y="1648635"/>
            <a:chExt cx="2697429" cy="4338330"/>
          </a:xfrm>
        </p:grpSpPr>
        <p:sp>
          <p:nvSpPr>
            <p:cNvPr id="9" name="Flowchart: Terminator 8">
              <a:extLst>
                <a:ext uri="{FF2B5EF4-FFF2-40B4-BE49-F238E27FC236}">
                  <a16:creationId xmlns:a16="http://schemas.microsoft.com/office/drawing/2014/main" id="{CACFA1C3-6D85-8834-CACB-3E9881A3FE13}"/>
                </a:ext>
              </a:extLst>
            </p:cNvPr>
            <p:cNvSpPr/>
            <p:nvPr/>
          </p:nvSpPr>
          <p:spPr>
            <a:xfrm>
              <a:off x="1077770" y="1648635"/>
              <a:ext cx="1884398" cy="580828"/>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4" name="Rectangle 13">
              <a:extLst>
                <a:ext uri="{FF2B5EF4-FFF2-40B4-BE49-F238E27FC236}">
                  <a16:creationId xmlns:a16="http://schemas.microsoft.com/office/drawing/2014/main" id="{2342F112-13F6-2E0C-3086-EA1767E45AD2}"/>
                </a:ext>
              </a:extLst>
            </p:cNvPr>
            <p:cNvSpPr>
              <a:spLocks noChangeArrowheads="1"/>
            </p:cNvSpPr>
            <p:nvPr/>
          </p:nvSpPr>
          <p:spPr bwMode="auto">
            <a:xfrm rot="10800000" flipV="1">
              <a:off x="1068503" y="2933390"/>
              <a:ext cx="1938765" cy="425994"/>
            </a:xfrm>
            <a:prstGeom prst="rect">
              <a:avLst/>
            </a:prstGeom>
            <a:noFill/>
            <a:ln w="9525">
              <a:noFill/>
              <a:miter lim="800000"/>
            </a:ln>
            <a:effectLst/>
          </p:spPr>
          <p:txBody>
            <a:bodyPr wrap="none" lIns="121917" tIns="60958" rIns="121917" bIns="60958" anchor="ctr"/>
            <a:lstStyle/>
            <a:p>
              <a:pPr algn="ctr">
                <a:defRPr/>
              </a:pPr>
              <a:r>
                <a:rPr lang="en-GB" sz="1200" kern="0" dirty="0" err="1"/>
                <a:t>Fiber</a:t>
              </a:r>
              <a:r>
                <a:rPr lang="en-GB" sz="1200" kern="0" dirty="0"/>
                <a:t> to the Home</a:t>
              </a:r>
            </a:p>
            <a:p>
              <a:pPr algn="ctr">
                <a:defRPr/>
              </a:pPr>
              <a:r>
                <a:rPr lang="en-GB" sz="1200" kern="0" dirty="0"/>
                <a:t>(FTTH) </a:t>
              </a:r>
            </a:p>
          </p:txBody>
        </p:sp>
        <p:sp>
          <p:nvSpPr>
            <p:cNvPr id="15" name="TextBox 14">
              <a:extLst>
                <a:ext uri="{FF2B5EF4-FFF2-40B4-BE49-F238E27FC236}">
                  <a16:creationId xmlns:a16="http://schemas.microsoft.com/office/drawing/2014/main" id="{5B713BAE-8783-0647-EEC8-2B363C3C05B2}"/>
                </a:ext>
              </a:extLst>
            </p:cNvPr>
            <p:cNvSpPr txBox="1"/>
            <p:nvPr/>
          </p:nvSpPr>
          <p:spPr>
            <a:xfrm>
              <a:off x="1631108" y="4374614"/>
              <a:ext cx="815429" cy="276999"/>
            </a:xfrm>
            <a:prstGeom prst="rect">
              <a:avLst/>
            </a:prstGeom>
            <a:noFill/>
          </p:spPr>
          <p:txBody>
            <a:bodyPr wrap="square">
              <a:spAutoFit/>
            </a:bodyPr>
            <a:lstStyle/>
            <a:p>
              <a:pPr lvl="0" algn="ctr"/>
              <a:r>
                <a:rPr lang="en-IN" altLang="en-US" sz="1200" b="1" dirty="0">
                  <a:solidFill>
                    <a:schemeClr val="tx1"/>
                  </a:solidFill>
                  <a:sym typeface="+mn-ea"/>
                </a:rPr>
                <a:t>USP</a:t>
              </a:r>
              <a:endParaRPr lang="en-IN" altLang="en-US" sz="1200" dirty="0">
                <a:solidFill>
                  <a:schemeClr val="tx1"/>
                </a:solidFill>
                <a:sym typeface="+mn-ea"/>
              </a:endParaRPr>
            </a:p>
          </p:txBody>
        </p:sp>
        <p:sp>
          <p:nvSpPr>
            <p:cNvPr id="19" name="TextBox 18">
              <a:extLst>
                <a:ext uri="{FF2B5EF4-FFF2-40B4-BE49-F238E27FC236}">
                  <a16:creationId xmlns:a16="http://schemas.microsoft.com/office/drawing/2014/main" id="{E43F4397-84A5-F07C-E908-E96BE0CCD52F}"/>
                </a:ext>
              </a:extLst>
            </p:cNvPr>
            <p:cNvSpPr txBox="1"/>
            <p:nvPr/>
          </p:nvSpPr>
          <p:spPr>
            <a:xfrm>
              <a:off x="848741" y="4693406"/>
              <a:ext cx="2427447" cy="830997"/>
            </a:xfrm>
            <a:prstGeom prst="rect">
              <a:avLst/>
            </a:prstGeom>
            <a:noFill/>
          </p:spPr>
          <p:txBody>
            <a:bodyPr wrap="square">
              <a:spAutoFit/>
            </a:bodyPr>
            <a:lstStyle/>
            <a:p>
              <a:pPr lvl="0" algn="ctr"/>
              <a:r>
                <a:rPr lang="en-IN" altLang="en-US" sz="1200" dirty="0">
                  <a:solidFill>
                    <a:schemeClr val="tx1"/>
                  </a:solidFill>
                  <a:sym typeface="+mn-ea"/>
                </a:rPr>
                <a:t>A complete range of  FTTH  solution comprising of  Structured Cabling and Active Networking products</a:t>
              </a:r>
            </a:p>
          </p:txBody>
        </p:sp>
        <p:sp>
          <p:nvSpPr>
            <p:cNvPr id="21" name="Rectangle: Rounded Corners 20">
              <a:extLst>
                <a:ext uri="{FF2B5EF4-FFF2-40B4-BE49-F238E27FC236}">
                  <a16:creationId xmlns:a16="http://schemas.microsoft.com/office/drawing/2014/main" id="{B63EECCA-8F82-DFF6-3AE2-88887C5D6DFB}"/>
                </a:ext>
              </a:extLst>
            </p:cNvPr>
            <p:cNvSpPr/>
            <p:nvPr/>
          </p:nvSpPr>
          <p:spPr>
            <a:xfrm>
              <a:off x="693711" y="4165601"/>
              <a:ext cx="2697429" cy="182136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5" name="Flowchart: Terminator 24">
              <a:extLst>
                <a:ext uri="{FF2B5EF4-FFF2-40B4-BE49-F238E27FC236}">
                  <a16:creationId xmlns:a16="http://schemas.microsoft.com/office/drawing/2014/main" id="{11DA36D1-47E6-A56A-A037-C14FD004256D}"/>
                </a:ext>
              </a:extLst>
            </p:cNvPr>
            <p:cNvSpPr/>
            <p:nvPr/>
          </p:nvSpPr>
          <p:spPr>
            <a:xfrm>
              <a:off x="882563" y="2805666"/>
              <a:ext cx="2274812" cy="638911"/>
            </a:xfrm>
            <a:prstGeom prst="flowChartTerminator">
              <a:avLst/>
            </a:prstGeom>
            <a:noFill/>
            <a:ln>
              <a:solidFill>
                <a:srgbClr val="CD21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p>
          </p:txBody>
        </p:sp>
        <p:cxnSp>
          <p:nvCxnSpPr>
            <p:cNvPr id="27" name="Straight Arrow Connector 26">
              <a:extLst>
                <a:ext uri="{FF2B5EF4-FFF2-40B4-BE49-F238E27FC236}">
                  <a16:creationId xmlns:a16="http://schemas.microsoft.com/office/drawing/2014/main" id="{769E755F-6376-5066-EF6C-B15E1C273F1A}"/>
                </a:ext>
              </a:extLst>
            </p:cNvPr>
            <p:cNvCxnSpPr>
              <a:cxnSpLocks/>
            </p:cNvCxnSpPr>
            <p:nvPr/>
          </p:nvCxnSpPr>
          <p:spPr>
            <a:xfrm>
              <a:off x="1981249" y="2229463"/>
              <a:ext cx="0" cy="49197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BA6A2BF-18DE-B1BE-9B28-B48A20A6D553}"/>
                </a:ext>
              </a:extLst>
            </p:cNvPr>
            <p:cNvCxnSpPr>
              <a:cxnSpLocks/>
            </p:cNvCxnSpPr>
            <p:nvPr/>
          </p:nvCxnSpPr>
          <p:spPr>
            <a:xfrm>
              <a:off x="1981249" y="3530372"/>
              <a:ext cx="0" cy="5651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0E86ED71-D8FB-3960-4BCD-FCFBA3CAB9AC}"/>
              </a:ext>
            </a:extLst>
          </p:cNvPr>
          <p:cNvSpPr txBox="1"/>
          <p:nvPr/>
        </p:nvSpPr>
        <p:spPr>
          <a:xfrm>
            <a:off x="9649993" y="1844410"/>
            <a:ext cx="1021125" cy="276999"/>
          </a:xfrm>
          <a:prstGeom prst="rect">
            <a:avLst/>
          </a:prstGeom>
          <a:noFill/>
        </p:spPr>
        <p:txBody>
          <a:bodyPr wrap="square">
            <a:spAutoFit/>
          </a:bodyPr>
          <a:lstStyle/>
          <a:p>
            <a:pPr algn="ctr">
              <a:defRPr/>
            </a:pPr>
            <a:r>
              <a:rPr lang="en-GB" sz="1200" b="1" kern="0" dirty="0"/>
              <a:t>PASSIVE</a:t>
            </a:r>
          </a:p>
        </p:txBody>
      </p:sp>
      <p:sp>
        <p:nvSpPr>
          <p:cNvPr id="45" name="TextBox 44">
            <a:extLst>
              <a:ext uri="{FF2B5EF4-FFF2-40B4-BE49-F238E27FC236}">
                <a16:creationId xmlns:a16="http://schemas.microsoft.com/office/drawing/2014/main" id="{DDA4FE12-8956-1A58-34ED-A521FCCC8B9B}"/>
              </a:ext>
            </a:extLst>
          </p:cNvPr>
          <p:cNvSpPr txBox="1"/>
          <p:nvPr/>
        </p:nvSpPr>
        <p:spPr>
          <a:xfrm>
            <a:off x="2144906" y="1844410"/>
            <a:ext cx="905905" cy="276999"/>
          </a:xfrm>
          <a:prstGeom prst="rect">
            <a:avLst/>
          </a:prstGeom>
          <a:noFill/>
        </p:spPr>
        <p:txBody>
          <a:bodyPr wrap="square">
            <a:spAutoFit/>
          </a:bodyPr>
          <a:lstStyle/>
          <a:p>
            <a:pPr algn="ctr">
              <a:defRPr/>
            </a:pPr>
            <a:r>
              <a:rPr lang="en-GB" sz="1200" b="1" kern="0" dirty="0"/>
              <a:t>ACTIVE</a:t>
            </a:r>
          </a:p>
        </p:txBody>
      </p:sp>
      <p:sp>
        <p:nvSpPr>
          <p:cNvPr id="46" name="TextBox 45">
            <a:extLst>
              <a:ext uri="{FF2B5EF4-FFF2-40B4-BE49-F238E27FC236}">
                <a16:creationId xmlns:a16="http://schemas.microsoft.com/office/drawing/2014/main" id="{B42C07D6-5990-60F6-727F-6FB9EB3D31D8}"/>
              </a:ext>
            </a:extLst>
          </p:cNvPr>
          <p:cNvSpPr txBox="1"/>
          <p:nvPr/>
        </p:nvSpPr>
        <p:spPr>
          <a:xfrm>
            <a:off x="5805928" y="1790537"/>
            <a:ext cx="1644532" cy="461665"/>
          </a:xfrm>
          <a:prstGeom prst="rect">
            <a:avLst/>
          </a:prstGeom>
          <a:noFill/>
        </p:spPr>
        <p:txBody>
          <a:bodyPr wrap="square" anchor="ctr">
            <a:spAutoFit/>
          </a:bodyPr>
          <a:lstStyle/>
          <a:p>
            <a:pPr algn="ctr">
              <a:defRPr/>
            </a:pPr>
            <a:r>
              <a:rPr lang="en-GB" sz="1200" b="1" kern="0" dirty="0"/>
              <a:t>ACTIVE AND PASSIVE</a:t>
            </a:r>
          </a:p>
        </p:txBody>
      </p:sp>
      <p:pic>
        <p:nvPicPr>
          <p:cNvPr id="3" name="Picture 2" descr="Logo&#10;&#10;Description automatically generated">
            <a:extLst>
              <a:ext uri="{FF2B5EF4-FFF2-40B4-BE49-F238E27FC236}">
                <a16:creationId xmlns:a16="http://schemas.microsoft.com/office/drawing/2014/main" id="{9A89086C-4C6D-0DC0-4421-322855474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0116" y="87679"/>
            <a:ext cx="1524738" cy="514749"/>
          </a:xfrm>
          <a:prstGeom prst="rect">
            <a:avLst/>
          </a:prstGeom>
        </p:spPr>
      </p:pic>
      <p:sp>
        <p:nvSpPr>
          <p:cNvPr id="5" name="Rectangle 4">
            <a:extLst>
              <a:ext uri="{FF2B5EF4-FFF2-40B4-BE49-F238E27FC236}">
                <a16:creationId xmlns:a16="http://schemas.microsoft.com/office/drawing/2014/main" id="{D2849BCC-CFED-1F03-6977-A5CEFA6059B8}"/>
              </a:ext>
            </a:extLst>
          </p:cNvPr>
          <p:cNvSpPr/>
          <p:nvPr/>
        </p:nvSpPr>
        <p:spPr>
          <a:xfrm>
            <a:off x="-9597" y="0"/>
            <a:ext cx="126523"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985373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TotalTime>
  <Words>2136</Words>
  <Application>Microsoft Office PowerPoint</Application>
  <PresentationFormat>Widescreen</PresentationFormat>
  <Paragraphs>314</Paragraphs>
  <Slides>30</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Aganè S</vt:lpstr>
      <vt:lpstr>Aptos</vt:lpstr>
      <vt:lpstr>Aptos Display</vt:lpstr>
      <vt:lpstr>Arial</vt:lpstr>
      <vt:lpstr>Arial MT</vt:lpstr>
      <vt:lpstr>Calibri</vt:lpstr>
      <vt:lpstr>Ebrima</vt:lpstr>
      <vt:lpstr>Eurostile LT Std Bold</vt:lpstr>
      <vt:lpstr>Roboto</vt:lpstr>
      <vt:lpstr>Wingdings</vt:lpstr>
      <vt:lpstr>Office Theme</vt:lpstr>
      <vt:lpstr>PowerPoint Presentation</vt:lpstr>
      <vt:lpstr>PowerPoint Presentation</vt:lpstr>
      <vt:lpstr>PowerPoint Presentation</vt:lpstr>
      <vt:lpstr>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Rohini Shinde</dc:creator>
  <cp:lastModifiedBy>Rohini Shinde</cp:lastModifiedBy>
  <cp:revision>2</cp:revision>
  <dcterms:created xsi:type="dcterms:W3CDTF">2024-04-17T09:37:18Z</dcterms:created>
  <dcterms:modified xsi:type="dcterms:W3CDTF">2024-04-29T04:49:38Z</dcterms:modified>
</cp:coreProperties>
</file>